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9" r:id="rId10"/>
    <p:sldId id="270" r:id="rId11"/>
    <p:sldId id="265" r:id="rId12"/>
    <p:sldId id="266" r:id="rId13"/>
    <p:sldId id="267" r:id="rId14"/>
    <p:sldId id="271" r:id="rId15"/>
    <p:sldId id="268" r:id="rId16"/>
  </p:sldIdLst>
  <p:sldSz cx="6858000" cy="990441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89">
          <p15:clr>
            <a:srgbClr val="A4A3A4"/>
          </p15:clr>
        </p15:guide>
        <p15:guide id="2" orient="horz" pos="5796">
          <p15:clr>
            <a:srgbClr val="A4A3A4"/>
          </p15:clr>
        </p15:guide>
        <p15:guide id="3" orient="horz" pos="6022">
          <p15:clr>
            <a:srgbClr val="A4A3A4"/>
          </p15:clr>
        </p15:guide>
        <p15:guide id="4" orient="horz" pos="761">
          <p15:clr>
            <a:srgbClr val="A4A3A4"/>
          </p15:clr>
        </p15:guide>
        <p15:guide id="5" pos="4110">
          <p15:clr>
            <a:srgbClr val="A4A3A4"/>
          </p15:clr>
        </p15:guide>
        <p15:guide id="6" pos="21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0" roundtripDataSignature="AMtx7mg0tVYhLGx8XPRfyPCejptjIMlC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CD98701-B124-4EF3-8448-65C995DFFD93}">
  <a:tblStyle styleId="{9CD98701-B124-4EF3-8448-65C995DFFD93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AEAEA"/>
          </a:solidFill>
        </a:fill>
      </a:tcStyle>
    </a:wholeTbl>
    <a:band1H>
      <a:tcTxStyle/>
      <a:tcStyle>
        <a:tcBdr/>
        <a:fill>
          <a:solidFill>
            <a:srgbClr val="D2D2D3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2D2D3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2582" y="53"/>
      </p:cViewPr>
      <p:guideLst>
        <p:guide orient="horz" pos="489"/>
        <p:guide orient="horz" pos="5796"/>
        <p:guide orient="horz" pos="6022"/>
        <p:guide orient="horz" pos="761"/>
        <p:guide pos="4110"/>
        <p:guide pos="2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390439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334a01706_0_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10334a0170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84565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334a01706_0_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10334a0170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22599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빈 화면" type="blank">
  <p:cSld name="BLANK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14"/>
          <p:cNvPicPr preferRelativeResize="0"/>
          <p:nvPr/>
        </p:nvPicPr>
        <p:blipFill rotWithShape="1">
          <a:blip r:embed="rId2">
            <a:alphaModFix/>
          </a:blip>
          <a:srcRect l="19640" r="34131"/>
          <a:stretch/>
        </p:blipFill>
        <p:spPr>
          <a:xfrm>
            <a:off x="0" y="0"/>
            <a:ext cx="6858000" cy="990441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4"/>
          <p:cNvSpPr/>
          <p:nvPr/>
        </p:nvSpPr>
        <p:spPr>
          <a:xfrm>
            <a:off x="482878" y="9248005"/>
            <a:ext cx="2913618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Copyright by Multicampus Co., Ltd. All right reserved.</a:t>
            </a:r>
            <a:endParaRPr/>
          </a:p>
        </p:txBody>
      </p:sp>
      <p:sp>
        <p:nvSpPr>
          <p:cNvPr id="13" name="Google Shape;13;p14"/>
          <p:cNvSpPr/>
          <p:nvPr/>
        </p:nvSpPr>
        <p:spPr>
          <a:xfrm rot="10800000">
            <a:off x="1939686" y="1639861"/>
            <a:ext cx="4918313" cy="5550078"/>
          </a:xfrm>
          <a:prstGeom prst="round1Rect">
            <a:avLst>
              <a:gd name="adj" fmla="val 11816"/>
            </a:avLst>
          </a:prstGeom>
          <a:gradFill>
            <a:gsLst>
              <a:gs pos="0">
                <a:srgbClr val="FF6B00">
                  <a:alpha val="84705"/>
                </a:srgbClr>
              </a:gs>
              <a:gs pos="46000">
                <a:srgbClr val="FF6B00">
                  <a:alpha val="84705"/>
                </a:srgbClr>
              </a:gs>
              <a:gs pos="100000">
                <a:srgbClr val="F5A943"/>
              </a:gs>
            </a:gsLst>
            <a:lin ang="135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_빈 화면">
  <p:cSld name="21_빈 화면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15" descr="D:\작업\2019. 07. 02_신규로고 표준템플릿 요청\PSD\2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6858000" cy="990282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5"/>
          <p:cNvSpPr/>
          <p:nvPr/>
        </p:nvSpPr>
        <p:spPr>
          <a:xfrm>
            <a:off x="4221088" y="9604320"/>
            <a:ext cx="2521524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646569"/>
                </a:solidFill>
                <a:latin typeface="Malgun Gothic"/>
                <a:ea typeface="Malgun Gothic"/>
                <a:cs typeface="Malgun Gothic"/>
                <a:sym typeface="Malgun Gothic"/>
              </a:rPr>
              <a:t>Copyright by Multicampus Co., Ltd. All right reserved.</a:t>
            </a:r>
            <a:endParaRPr/>
          </a:p>
        </p:txBody>
      </p:sp>
      <p:cxnSp>
        <p:nvCxnSpPr>
          <p:cNvPr id="17" name="Google Shape;17;p15"/>
          <p:cNvCxnSpPr/>
          <p:nvPr/>
        </p:nvCxnSpPr>
        <p:spPr>
          <a:xfrm>
            <a:off x="980728" y="4952206"/>
            <a:ext cx="0" cy="2698902"/>
          </a:xfrm>
          <a:prstGeom prst="straightConnector1">
            <a:avLst/>
          </a:prstGeom>
          <a:noFill/>
          <a:ln w="50800" cap="rnd" cmpd="sng">
            <a:solidFill>
              <a:srgbClr val="FF6B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15"/>
          <p:cNvSpPr txBox="1"/>
          <p:nvPr/>
        </p:nvSpPr>
        <p:spPr>
          <a:xfrm>
            <a:off x="1268760" y="4940596"/>
            <a:ext cx="2952328" cy="477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500" b="1" i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CONTENTS</a:t>
            </a:r>
            <a:endParaRPr sz="2500" b="1" i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9" name="Google Shape;19;p15"/>
          <p:cNvPicPr preferRelativeResize="0"/>
          <p:nvPr/>
        </p:nvPicPr>
        <p:blipFill rotWithShape="1">
          <a:blip r:embed="rId3">
            <a:alphaModFix/>
          </a:blip>
          <a:srcRect t="56729" b="29466"/>
          <a:stretch/>
        </p:blipFill>
        <p:spPr>
          <a:xfrm>
            <a:off x="4082698" y="1063774"/>
            <a:ext cx="2504709" cy="345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2_빈 화면">
  <p:cSld name="22_빈 화면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16"/>
          <p:cNvGrpSpPr/>
          <p:nvPr/>
        </p:nvGrpSpPr>
        <p:grpSpPr>
          <a:xfrm>
            <a:off x="-6263" y="-1"/>
            <a:ext cx="6870526" cy="9904414"/>
            <a:chOff x="-6263" y="-1"/>
            <a:chExt cx="6870526" cy="9904414"/>
          </a:xfrm>
        </p:grpSpPr>
        <p:sp>
          <p:nvSpPr>
            <p:cNvPr id="22" name="Google Shape;22;p16"/>
            <p:cNvSpPr/>
            <p:nvPr/>
          </p:nvSpPr>
          <p:spPr>
            <a:xfrm>
              <a:off x="-6263" y="-1"/>
              <a:ext cx="6870526" cy="9904413"/>
            </a:xfrm>
            <a:prstGeom prst="rect">
              <a:avLst/>
            </a:prstGeom>
            <a:solidFill>
              <a:srgbClr val="ECEBE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" name="Google Shape;23;p16"/>
            <p:cNvGrpSpPr/>
            <p:nvPr/>
          </p:nvGrpSpPr>
          <p:grpSpPr>
            <a:xfrm>
              <a:off x="-6263" y="6320358"/>
              <a:ext cx="6864263" cy="3584055"/>
              <a:chOff x="3019378" y="3218403"/>
              <a:chExt cx="6885035" cy="3594901"/>
            </a:xfrm>
          </p:grpSpPr>
          <p:sp>
            <p:nvSpPr>
              <p:cNvPr id="24" name="Google Shape;24;p16"/>
              <p:cNvSpPr/>
              <p:nvPr/>
            </p:nvSpPr>
            <p:spPr>
              <a:xfrm>
                <a:off x="3019378" y="6165304"/>
                <a:ext cx="6885033" cy="648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5" name="Google Shape;25;p16"/>
              <p:cNvGrpSpPr/>
              <p:nvPr/>
            </p:nvGrpSpPr>
            <p:grpSpPr>
              <a:xfrm>
                <a:off x="7392021" y="3218403"/>
                <a:ext cx="2512392" cy="2946901"/>
                <a:chOff x="2308" y="1400"/>
                <a:chExt cx="3238" cy="3798"/>
              </a:xfrm>
            </p:grpSpPr>
            <p:sp>
              <p:nvSpPr>
                <p:cNvPr id="26" name="Google Shape;26;p16"/>
                <p:cNvSpPr/>
                <p:nvPr/>
              </p:nvSpPr>
              <p:spPr>
                <a:xfrm>
                  <a:off x="2308" y="2004"/>
                  <a:ext cx="3238" cy="31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8" h="3194" extrusionOk="0">
                      <a:moveTo>
                        <a:pt x="3238" y="1018"/>
                      </a:moveTo>
                      <a:lnTo>
                        <a:pt x="3238" y="1018"/>
                      </a:lnTo>
                      <a:lnTo>
                        <a:pt x="3212" y="996"/>
                      </a:lnTo>
                      <a:lnTo>
                        <a:pt x="3184" y="974"/>
                      </a:lnTo>
                      <a:lnTo>
                        <a:pt x="3156" y="954"/>
                      </a:lnTo>
                      <a:lnTo>
                        <a:pt x="3126" y="934"/>
                      </a:lnTo>
                      <a:lnTo>
                        <a:pt x="3098" y="916"/>
                      </a:lnTo>
                      <a:lnTo>
                        <a:pt x="3066" y="900"/>
                      </a:lnTo>
                      <a:lnTo>
                        <a:pt x="3034" y="886"/>
                      </a:lnTo>
                      <a:lnTo>
                        <a:pt x="3002" y="872"/>
                      </a:lnTo>
                      <a:lnTo>
                        <a:pt x="2970" y="860"/>
                      </a:lnTo>
                      <a:lnTo>
                        <a:pt x="2936" y="850"/>
                      </a:lnTo>
                      <a:lnTo>
                        <a:pt x="2900" y="840"/>
                      </a:lnTo>
                      <a:lnTo>
                        <a:pt x="2866" y="832"/>
                      </a:lnTo>
                      <a:lnTo>
                        <a:pt x="2830" y="826"/>
                      </a:lnTo>
                      <a:lnTo>
                        <a:pt x="2794" y="822"/>
                      </a:lnTo>
                      <a:lnTo>
                        <a:pt x="2758" y="820"/>
                      </a:lnTo>
                      <a:lnTo>
                        <a:pt x="2720" y="818"/>
                      </a:lnTo>
                      <a:lnTo>
                        <a:pt x="2662" y="818"/>
                      </a:lnTo>
                      <a:lnTo>
                        <a:pt x="1304" y="818"/>
                      </a:lnTo>
                      <a:lnTo>
                        <a:pt x="1304" y="0"/>
                      </a:lnTo>
                      <a:lnTo>
                        <a:pt x="472" y="0"/>
                      </a:lnTo>
                      <a:lnTo>
                        <a:pt x="472" y="818"/>
                      </a:lnTo>
                      <a:lnTo>
                        <a:pt x="0" y="818"/>
                      </a:lnTo>
                      <a:lnTo>
                        <a:pt x="0" y="1630"/>
                      </a:lnTo>
                      <a:lnTo>
                        <a:pt x="472" y="1630"/>
                      </a:lnTo>
                      <a:lnTo>
                        <a:pt x="472" y="2506"/>
                      </a:lnTo>
                      <a:lnTo>
                        <a:pt x="472" y="2506"/>
                      </a:lnTo>
                      <a:lnTo>
                        <a:pt x="474" y="2606"/>
                      </a:lnTo>
                      <a:lnTo>
                        <a:pt x="480" y="2700"/>
                      </a:lnTo>
                      <a:lnTo>
                        <a:pt x="488" y="2792"/>
                      </a:lnTo>
                      <a:lnTo>
                        <a:pt x="500" y="2878"/>
                      </a:lnTo>
                      <a:lnTo>
                        <a:pt x="514" y="2962"/>
                      </a:lnTo>
                      <a:lnTo>
                        <a:pt x="532" y="3044"/>
                      </a:lnTo>
                      <a:lnTo>
                        <a:pt x="552" y="3120"/>
                      </a:lnTo>
                      <a:lnTo>
                        <a:pt x="576" y="3194"/>
                      </a:lnTo>
                      <a:lnTo>
                        <a:pt x="1654" y="3194"/>
                      </a:lnTo>
                      <a:lnTo>
                        <a:pt x="1654" y="3194"/>
                      </a:lnTo>
                      <a:lnTo>
                        <a:pt x="1608" y="3180"/>
                      </a:lnTo>
                      <a:lnTo>
                        <a:pt x="1568" y="3162"/>
                      </a:lnTo>
                      <a:lnTo>
                        <a:pt x="1530" y="3140"/>
                      </a:lnTo>
                      <a:lnTo>
                        <a:pt x="1496" y="3114"/>
                      </a:lnTo>
                      <a:lnTo>
                        <a:pt x="1464" y="3086"/>
                      </a:lnTo>
                      <a:lnTo>
                        <a:pt x="1434" y="3052"/>
                      </a:lnTo>
                      <a:lnTo>
                        <a:pt x="1410" y="3016"/>
                      </a:lnTo>
                      <a:lnTo>
                        <a:pt x="1386" y="2976"/>
                      </a:lnTo>
                      <a:lnTo>
                        <a:pt x="1366" y="2932"/>
                      </a:lnTo>
                      <a:lnTo>
                        <a:pt x="1350" y="2884"/>
                      </a:lnTo>
                      <a:lnTo>
                        <a:pt x="1336" y="2832"/>
                      </a:lnTo>
                      <a:lnTo>
                        <a:pt x="1324" y="2774"/>
                      </a:lnTo>
                      <a:lnTo>
                        <a:pt x="1316" y="2714"/>
                      </a:lnTo>
                      <a:lnTo>
                        <a:pt x="1310" y="2650"/>
                      </a:lnTo>
                      <a:lnTo>
                        <a:pt x="1306" y="2580"/>
                      </a:lnTo>
                      <a:lnTo>
                        <a:pt x="1304" y="2506"/>
                      </a:lnTo>
                      <a:lnTo>
                        <a:pt x="1304" y="1630"/>
                      </a:lnTo>
                      <a:lnTo>
                        <a:pt x="1840" y="1630"/>
                      </a:lnTo>
                      <a:lnTo>
                        <a:pt x="2320" y="1630"/>
                      </a:lnTo>
                      <a:lnTo>
                        <a:pt x="2326" y="1630"/>
                      </a:lnTo>
                      <a:lnTo>
                        <a:pt x="2326" y="1630"/>
                      </a:lnTo>
                      <a:lnTo>
                        <a:pt x="2360" y="1632"/>
                      </a:lnTo>
                      <a:lnTo>
                        <a:pt x="2394" y="1638"/>
                      </a:lnTo>
                      <a:lnTo>
                        <a:pt x="2426" y="1646"/>
                      </a:lnTo>
                      <a:lnTo>
                        <a:pt x="2456" y="1658"/>
                      </a:lnTo>
                      <a:lnTo>
                        <a:pt x="2486" y="1672"/>
                      </a:lnTo>
                      <a:lnTo>
                        <a:pt x="2514" y="1688"/>
                      </a:lnTo>
                      <a:lnTo>
                        <a:pt x="2538" y="1708"/>
                      </a:lnTo>
                      <a:lnTo>
                        <a:pt x="2562" y="1730"/>
                      </a:lnTo>
                      <a:lnTo>
                        <a:pt x="2584" y="1754"/>
                      </a:lnTo>
                      <a:lnTo>
                        <a:pt x="2604" y="1778"/>
                      </a:lnTo>
                      <a:lnTo>
                        <a:pt x="2620" y="1806"/>
                      </a:lnTo>
                      <a:lnTo>
                        <a:pt x="2634" y="1836"/>
                      </a:lnTo>
                      <a:lnTo>
                        <a:pt x="2646" y="1866"/>
                      </a:lnTo>
                      <a:lnTo>
                        <a:pt x="2654" y="1898"/>
                      </a:lnTo>
                      <a:lnTo>
                        <a:pt x="2660" y="1930"/>
                      </a:lnTo>
                      <a:lnTo>
                        <a:pt x="2662" y="1964"/>
                      </a:lnTo>
                      <a:lnTo>
                        <a:pt x="2662" y="1976"/>
                      </a:lnTo>
                      <a:lnTo>
                        <a:pt x="2662" y="2364"/>
                      </a:lnTo>
                      <a:lnTo>
                        <a:pt x="2662" y="3194"/>
                      </a:lnTo>
                      <a:lnTo>
                        <a:pt x="3238" y="3194"/>
                      </a:lnTo>
                      <a:lnTo>
                        <a:pt x="3238" y="1018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" name="Google Shape;27;p16"/>
                <p:cNvSpPr/>
                <p:nvPr/>
              </p:nvSpPr>
              <p:spPr>
                <a:xfrm>
                  <a:off x="4864" y="1400"/>
                  <a:ext cx="682" cy="1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" h="1038" extrusionOk="0">
                      <a:moveTo>
                        <a:pt x="0" y="516"/>
                      </a:moveTo>
                      <a:lnTo>
                        <a:pt x="0" y="516"/>
                      </a:lnTo>
                      <a:lnTo>
                        <a:pt x="0" y="544"/>
                      </a:lnTo>
                      <a:lnTo>
                        <a:pt x="2" y="570"/>
                      </a:lnTo>
                      <a:lnTo>
                        <a:pt x="6" y="596"/>
                      </a:lnTo>
                      <a:lnTo>
                        <a:pt x="10" y="622"/>
                      </a:lnTo>
                      <a:lnTo>
                        <a:pt x="16" y="648"/>
                      </a:lnTo>
                      <a:lnTo>
                        <a:pt x="22" y="674"/>
                      </a:lnTo>
                      <a:lnTo>
                        <a:pt x="30" y="698"/>
                      </a:lnTo>
                      <a:lnTo>
                        <a:pt x="40" y="722"/>
                      </a:lnTo>
                      <a:lnTo>
                        <a:pt x="50" y="746"/>
                      </a:lnTo>
                      <a:lnTo>
                        <a:pt x="62" y="768"/>
                      </a:lnTo>
                      <a:lnTo>
                        <a:pt x="74" y="790"/>
                      </a:lnTo>
                      <a:lnTo>
                        <a:pt x="88" y="810"/>
                      </a:lnTo>
                      <a:lnTo>
                        <a:pt x="102" y="832"/>
                      </a:lnTo>
                      <a:lnTo>
                        <a:pt x="116" y="850"/>
                      </a:lnTo>
                      <a:lnTo>
                        <a:pt x="134" y="870"/>
                      </a:lnTo>
                      <a:lnTo>
                        <a:pt x="150" y="888"/>
                      </a:lnTo>
                      <a:lnTo>
                        <a:pt x="168" y="904"/>
                      </a:lnTo>
                      <a:lnTo>
                        <a:pt x="188" y="922"/>
                      </a:lnTo>
                      <a:lnTo>
                        <a:pt x="206" y="936"/>
                      </a:lnTo>
                      <a:lnTo>
                        <a:pt x="228" y="950"/>
                      </a:lnTo>
                      <a:lnTo>
                        <a:pt x="248" y="964"/>
                      </a:lnTo>
                      <a:lnTo>
                        <a:pt x="270" y="976"/>
                      </a:lnTo>
                      <a:lnTo>
                        <a:pt x="292" y="988"/>
                      </a:lnTo>
                      <a:lnTo>
                        <a:pt x="316" y="998"/>
                      </a:lnTo>
                      <a:lnTo>
                        <a:pt x="340" y="1008"/>
                      </a:lnTo>
                      <a:lnTo>
                        <a:pt x="364" y="1016"/>
                      </a:lnTo>
                      <a:lnTo>
                        <a:pt x="390" y="1022"/>
                      </a:lnTo>
                      <a:lnTo>
                        <a:pt x="416" y="1028"/>
                      </a:lnTo>
                      <a:lnTo>
                        <a:pt x="442" y="1032"/>
                      </a:lnTo>
                      <a:lnTo>
                        <a:pt x="468" y="1036"/>
                      </a:lnTo>
                      <a:lnTo>
                        <a:pt x="494" y="1038"/>
                      </a:lnTo>
                      <a:lnTo>
                        <a:pt x="522" y="1038"/>
                      </a:lnTo>
                      <a:lnTo>
                        <a:pt x="522" y="1038"/>
                      </a:lnTo>
                      <a:lnTo>
                        <a:pt x="564" y="1036"/>
                      </a:lnTo>
                      <a:lnTo>
                        <a:pt x="604" y="1032"/>
                      </a:lnTo>
                      <a:lnTo>
                        <a:pt x="644" y="1024"/>
                      </a:lnTo>
                      <a:lnTo>
                        <a:pt x="682" y="1014"/>
                      </a:lnTo>
                      <a:lnTo>
                        <a:pt x="682" y="24"/>
                      </a:lnTo>
                      <a:lnTo>
                        <a:pt x="682" y="24"/>
                      </a:lnTo>
                      <a:lnTo>
                        <a:pt x="644" y="14"/>
                      </a:lnTo>
                      <a:lnTo>
                        <a:pt x="604" y="6"/>
                      </a:lnTo>
                      <a:lnTo>
                        <a:pt x="564" y="2"/>
                      </a:lnTo>
                      <a:lnTo>
                        <a:pt x="522" y="0"/>
                      </a:lnTo>
                      <a:lnTo>
                        <a:pt x="522" y="0"/>
                      </a:lnTo>
                      <a:lnTo>
                        <a:pt x="494" y="0"/>
                      </a:lnTo>
                      <a:lnTo>
                        <a:pt x="468" y="2"/>
                      </a:lnTo>
                      <a:lnTo>
                        <a:pt x="442" y="6"/>
                      </a:lnTo>
                      <a:lnTo>
                        <a:pt x="416" y="10"/>
                      </a:lnTo>
                      <a:lnTo>
                        <a:pt x="390" y="16"/>
                      </a:lnTo>
                      <a:lnTo>
                        <a:pt x="364" y="22"/>
                      </a:lnTo>
                      <a:lnTo>
                        <a:pt x="340" y="30"/>
                      </a:lnTo>
                      <a:lnTo>
                        <a:pt x="316" y="40"/>
                      </a:lnTo>
                      <a:lnTo>
                        <a:pt x="292" y="50"/>
                      </a:lnTo>
                      <a:lnTo>
                        <a:pt x="270" y="62"/>
                      </a:lnTo>
                      <a:lnTo>
                        <a:pt x="248" y="74"/>
                      </a:lnTo>
                      <a:lnTo>
                        <a:pt x="228" y="86"/>
                      </a:lnTo>
                      <a:lnTo>
                        <a:pt x="206" y="102"/>
                      </a:lnTo>
                      <a:lnTo>
                        <a:pt x="188" y="116"/>
                      </a:lnTo>
                      <a:lnTo>
                        <a:pt x="168" y="132"/>
                      </a:lnTo>
                      <a:lnTo>
                        <a:pt x="150" y="150"/>
                      </a:lnTo>
                      <a:lnTo>
                        <a:pt x="134" y="168"/>
                      </a:lnTo>
                      <a:lnTo>
                        <a:pt x="116" y="186"/>
                      </a:lnTo>
                      <a:lnTo>
                        <a:pt x="102" y="206"/>
                      </a:lnTo>
                      <a:lnTo>
                        <a:pt x="88" y="226"/>
                      </a:lnTo>
                      <a:lnTo>
                        <a:pt x="74" y="246"/>
                      </a:lnTo>
                      <a:lnTo>
                        <a:pt x="62" y="268"/>
                      </a:lnTo>
                      <a:lnTo>
                        <a:pt x="50" y="290"/>
                      </a:lnTo>
                      <a:lnTo>
                        <a:pt x="40" y="314"/>
                      </a:lnTo>
                      <a:lnTo>
                        <a:pt x="30" y="338"/>
                      </a:lnTo>
                      <a:lnTo>
                        <a:pt x="22" y="362"/>
                      </a:lnTo>
                      <a:lnTo>
                        <a:pt x="16" y="386"/>
                      </a:lnTo>
                      <a:lnTo>
                        <a:pt x="10" y="410"/>
                      </a:lnTo>
                      <a:lnTo>
                        <a:pt x="6" y="436"/>
                      </a:lnTo>
                      <a:lnTo>
                        <a:pt x="2" y="462"/>
                      </a:lnTo>
                      <a:lnTo>
                        <a:pt x="0" y="488"/>
                      </a:lnTo>
                      <a:lnTo>
                        <a:pt x="0" y="516"/>
                      </a:lnTo>
                      <a:lnTo>
                        <a:pt x="0" y="51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28" name="Google Shape;28;p16"/>
          <p:cNvSpPr/>
          <p:nvPr/>
        </p:nvSpPr>
        <p:spPr>
          <a:xfrm>
            <a:off x="4221088" y="9604320"/>
            <a:ext cx="2521524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646569"/>
                </a:solidFill>
                <a:latin typeface="Malgun Gothic"/>
                <a:ea typeface="Malgun Gothic"/>
                <a:cs typeface="Malgun Gothic"/>
                <a:sym typeface="Malgun Gothic"/>
              </a:rPr>
              <a:t>Copyright by Multicampus Co., Ltd. All right reserved.</a:t>
            </a:r>
            <a:endParaRPr/>
          </a:p>
        </p:txBody>
      </p:sp>
      <p:pic>
        <p:nvPicPr>
          <p:cNvPr id="29" name="Google Shape;29;p16"/>
          <p:cNvPicPr preferRelativeResize="0"/>
          <p:nvPr/>
        </p:nvPicPr>
        <p:blipFill rotWithShape="1">
          <a:blip r:embed="rId2">
            <a:alphaModFix/>
          </a:blip>
          <a:srcRect t="59503" b="29467"/>
          <a:stretch/>
        </p:blipFill>
        <p:spPr>
          <a:xfrm>
            <a:off x="96261" y="9704734"/>
            <a:ext cx="1340768" cy="14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빈 화면">
  <p:cSld name="8_빈 화면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7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  <a:defRPr sz="24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2" name="Google Shape;32;p17"/>
          <p:cNvSpPr/>
          <p:nvPr/>
        </p:nvSpPr>
        <p:spPr>
          <a:xfrm>
            <a:off x="813" y="630869"/>
            <a:ext cx="6858000" cy="0"/>
          </a:xfrm>
          <a:custGeom>
            <a:avLst/>
            <a:gdLst/>
            <a:ahLst/>
            <a:cxnLst/>
            <a:rect l="l" t="t" r="r" b="b"/>
            <a:pathLst>
              <a:path w="9921600" h="120000" extrusionOk="0">
                <a:moveTo>
                  <a:pt x="0" y="0"/>
                </a:moveTo>
                <a:lnTo>
                  <a:pt x="9921600" y="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17"/>
          <p:cNvSpPr/>
          <p:nvPr/>
        </p:nvSpPr>
        <p:spPr>
          <a:xfrm>
            <a:off x="3285993" y="9635125"/>
            <a:ext cx="286014" cy="153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8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r>
              <a:rPr lang="ko-KR" sz="80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/ 00</a:t>
            </a:r>
            <a:endParaRPr/>
          </a:p>
        </p:txBody>
      </p:sp>
      <p:sp>
        <p:nvSpPr>
          <p:cNvPr id="34" name="Google Shape;34;p17"/>
          <p:cNvSpPr/>
          <p:nvPr/>
        </p:nvSpPr>
        <p:spPr>
          <a:xfrm>
            <a:off x="6309320" y="347089"/>
            <a:ext cx="0" cy="283780"/>
          </a:xfrm>
          <a:custGeom>
            <a:avLst/>
            <a:gdLst/>
            <a:ahLst/>
            <a:cxnLst/>
            <a:rect l="l" t="t" r="r" b="b"/>
            <a:pathLst>
              <a:path w="120000" h="283780" extrusionOk="0">
                <a:moveTo>
                  <a:pt x="0" y="283780"/>
                </a:move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17"/>
          <p:cNvSpPr/>
          <p:nvPr/>
        </p:nvSpPr>
        <p:spPr>
          <a:xfrm>
            <a:off x="4221088" y="9604320"/>
            <a:ext cx="2521524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646569"/>
                </a:solidFill>
                <a:latin typeface="Malgun Gothic"/>
                <a:ea typeface="Malgun Gothic"/>
                <a:cs typeface="Malgun Gothic"/>
                <a:sym typeface="Malgun Gothic"/>
              </a:rPr>
              <a:t>Copyright by Multicampus Co., Ltd. All right reserved.</a:t>
            </a:r>
            <a:endParaRPr/>
          </a:p>
        </p:txBody>
      </p:sp>
      <p:pic>
        <p:nvPicPr>
          <p:cNvPr id="36" name="Google Shape;36;p17"/>
          <p:cNvPicPr preferRelativeResize="0"/>
          <p:nvPr/>
        </p:nvPicPr>
        <p:blipFill rotWithShape="1">
          <a:blip r:embed="rId2">
            <a:alphaModFix/>
          </a:blip>
          <a:srcRect t="59059" b="29467"/>
          <a:stretch/>
        </p:blipFill>
        <p:spPr>
          <a:xfrm>
            <a:off x="96261" y="9698775"/>
            <a:ext cx="1340768" cy="1538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4_빈 화면">
  <p:cSld name="24_빈 화면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8"/>
          <p:cNvSpPr/>
          <p:nvPr/>
        </p:nvSpPr>
        <p:spPr>
          <a:xfrm>
            <a:off x="1" y="-1"/>
            <a:ext cx="6858000" cy="9904413"/>
          </a:xfrm>
          <a:prstGeom prst="rect">
            <a:avLst/>
          </a:prstGeom>
          <a:gradFill>
            <a:gsLst>
              <a:gs pos="0">
                <a:srgbClr val="FF6B00">
                  <a:alpha val="88627"/>
                </a:srgbClr>
              </a:gs>
              <a:gs pos="46000">
                <a:srgbClr val="FF6B00">
                  <a:alpha val="88627"/>
                </a:srgbClr>
              </a:gs>
              <a:gs pos="100000">
                <a:srgbClr val="F5A943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" name="Google Shape;39;p18" descr="D:\작업\2019. 07. 02_표준템플릿 요청\제목 없음-1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743450" y="776288"/>
            <a:ext cx="1654175" cy="2641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" name="Google Shape;40;p18"/>
          <p:cNvGrpSpPr/>
          <p:nvPr/>
        </p:nvGrpSpPr>
        <p:grpSpPr>
          <a:xfrm>
            <a:off x="1172185" y="3579908"/>
            <a:ext cx="4513630" cy="1274669"/>
            <a:chOff x="1172185" y="3579908"/>
            <a:chExt cx="4513630" cy="1274669"/>
          </a:xfrm>
        </p:grpSpPr>
        <p:sp>
          <p:nvSpPr>
            <p:cNvPr id="41" name="Google Shape;41;p18"/>
            <p:cNvSpPr/>
            <p:nvPr/>
          </p:nvSpPr>
          <p:spPr>
            <a:xfrm>
              <a:off x="1172185" y="3579908"/>
              <a:ext cx="4513630" cy="10156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6000" b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Thank you</a:t>
              </a:r>
              <a:endParaRPr/>
            </a:p>
          </p:txBody>
        </p:sp>
        <p:sp>
          <p:nvSpPr>
            <p:cNvPr id="42" name="Google Shape;42;p18"/>
            <p:cNvSpPr txBox="1"/>
            <p:nvPr/>
          </p:nvSpPr>
          <p:spPr>
            <a:xfrm>
              <a:off x="1245937" y="4608356"/>
              <a:ext cx="4439878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000" b="1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The Best HR Service Partner</a:t>
              </a:r>
              <a:endParaRPr sz="10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43" name="Google Shape;43;p18"/>
          <p:cNvSpPr txBox="1"/>
          <p:nvPr/>
        </p:nvSpPr>
        <p:spPr>
          <a:xfrm>
            <a:off x="482878" y="7713392"/>
            <a:ext cx="4198711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www.multicampus.co.kr</a:t>
            </a:r>
            <a:endParaRPr/>
          </a:p>
        </p:txBody>
      </p:sp>
      <p:sp>
        <p:nvSpPr>
          <p:cNvPr id="44" name="Google Shape;44;p18"/>
          <p:cNvSpPr txBox="1"/>
          <p:nvPr/>
        </p:nvSpPr>
        <p:spPr>
          <a:xfrm>
            <a:off x="482878" y="8487283"/>
            <a:ext cx="4092178" cy="5155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ko-KR" sz="1050" b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Tel. 010-5656-3891   E-mail. gm1.kim@multicampus.com</a:t>
            </a:r>
            <a:endParaRPr/>
          </a:p>
        </p:txBody>
      </p:sp>
      <p:grpSp>
        <p:nvGrpSpPr>
          <p:cNvPr id="45" name="Google Shape;45;p18"/>
          <p:cNvGrpSpPr/>
          <p:nvPr/>
        </p:nvGrpSpPr>
        <p:grpSpPr>
          <a:xfrm>
            <a:off x="482878" y="8444002"/>
            <a:ext cx="3971751" cy="595107"/>
            <a:chOff x="1443125" y="6752406"/>
            <a:chExt cx="3971751" cy="720080"/>
          </a:xfrm>
        </p:grpSpPr>
        <p:cxnSp>
          <p:nvCxnSpPr>
            <p:cNvPr id="46" name="Google Shape;46;p18"/>
            <p:cNvCxnSpPr/>
            <p:nvPr/>
          </p:nvCxnSpPr>
          <p:spPr>
            <a:xfrm>
              <a:off x="1443125" y="6752406"/>
              <a:ext cx="3971751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7" name="Google Shape;47;p18"/>
            <p:cNvCxnSpPr/>
            <p:nvPr/>
          </p:nvCxnSpPr>
          <p:spPr>
            <a:xfrm>
              <a:off x="1443125" y="7472486"/>
              <a:ext cx="3971751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48" name="Google Shape;48;p18"/>
          <p:cNvSpPr/>
          <p:nvPr/>
        </p:nvSpPr>
        <p:spPr>
          <a:xfrm>
            <a:off x="482878" y="9248005"/>
            <a:ext cx="2913618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Copyright by Multicampus Co., Ltd. All right reserved.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presentation/d/1h4sXzn1B8HCwxSMHIgY8rGFrrCHK1bnO/edit#slide=id.p1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118.67.134.160:8080/cocoa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hyperlink" Target="https://drive.google.com/drive/folders/1jWh1jJT7QA__FDkg81phAWSgaOpAFwqp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oogle Shape;53;p1"/>
          <p:cNvGrpSpPr/>
          <p:nvPr/>
        </p:nvGrpSpPr>
        <p:grpSpPr>
          <a:xfrm>
            <a:off x="2111085" y="3167174"/>
            <a:ext cx="4560419" cy="3226770"/>
            <a:chOff x="1939685" y="2393253"/>
            <a:chExt cx="4560419" cy="3226770"/>
          </a:xfrm>
        </p:grpSpPr>
        <p:sp>
          <p:nvSpPr>
            <p:cNvPr id="54" name="Google Shape;54;p1"/>
            <p:cNvSpPr/>
            <p:nvPr/>
          </p:nvSpPr>
          <p:spPr>
            <a:xfrm>
              <a:off x="1939685" y="2393253"/>
              <a:ext cx="4560419" cy="24036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r" rtl="0">
                <a:lnSpc>
                  <a:spcPct val="110000"/>
                </a:lnSpc>
                <a:spcBef>
                  <a:spcPts val="300"/>
                </a:spcBef>
                <a:spcAft>
                  <a:spcPts val="0"/>
                </a:spcAft>
                <a:buNone/>
              </a:pPr>
              <a:r>
                <a:rPr lang="ko-KR" altLang="en-US" sz="6600" b="0" i="0" u="none" strike="noStrike" cap="none" dirty="0" err="1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조정준</a:t>
              </a:r>
              <a:r>
                <a:rPr lang="en-US" altLang="ko-KR" sz="6600" b="0" i="0" u="none" strike="noStrike" cap="none" dirty="0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’s</a:t>
              </a:r>
            </a:p>
            <a:p>
              <a:pPr marL="0" marR="0" lvl="0" indent="0" algn="r" rtl="0">
                <a:lnSpc>
                  <a:spcPct val="110000"/>
                </a:lnSpc>
                <a:spcBef>
                  <a:spcPts val="300"/>
                </a:spcBef>
                <a:spcAft>
                  <a:spcPts val="0"/>
                </a:spcAft>
                <a:buNone/>
              </a:pPr>
              <a:r>
                <a:rPr lang="ko-KR" sz="6600" b="0" i="0" u="none" strike="noStrike" cap="none" dirty="0" err="1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Portfolio</a:t>
              </a:r>
              <a:endParaRPr lang="en-US" altLang="ko-KR" sz="6600" b="0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4771912" y="5312246"/>
              <a:ext cx="1728192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0" i="0" u="none" strike="noStrike" cap="none" dirty="0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202</a:t>
              </a:r>
              <a:r>
                <a:rPr lang="en-US" altLang="ko-KR" sz="1400" b="0" i="0" u="none" strike="noStrike" cap="none" dirty="0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r>
                <a:rPr lang="ko-KR" sz="1400" b="0" i="0" u="none" strike="noStrike" cap="none" dirty="0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. </a:t>
              </a:r>
              <a:r>
                <a:rPr lang="en-US" altLang="ko-KR" dirty="0">
                  <a:solidFill>
                    <a:schemeClr val="lt1"/>
                  </a:solidFill>
                </a:rPr>
                <a:t>2</a:t>
              </a:r>
              <a:r>
                <a:rPr lang="ko-KR" sz="1400" b="0" i="0" u="none" strike="noStrike" cap="none" dirty="0" smtClean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. </a:t>
              </a:r>
              <a:r>
                <a:rPr lang="en-US" altLang="ko-KR" dirty="0" smtClean="0">
                  <a:solidFill>
                    <a:schemeClr val="lt1"/>
                  </a:solidFill>
                </a:rPr>
                <a:t>20</a:t>
              </a:r>
              <a:endParaRPr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6" name="Google Shape;56;p1"/>
            <p:cNvCxnSpPr/>
            <p:nvPr/>
          </p:nvCxnSpPr>
          <p:spPr>
            <a:xfrm rot="10800000">
              <a:off x="5589240" y="4829115"/>
              <a:ext cx="808385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57" name="Google Shape;57;p1"/>
          <p:cNvSpPr txBox="1"/>
          <p:nvPr/>
        </p:nvSpPr>
        <p:spPr>
          <a:xfrm>
            <a:off x="0" y="-405680"/>
            <a:ext cx="6671504" cy="376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※ 나눔고딕 폰트를 기본으로 사용하였습니다</a:t>
            </a:r>
            <a:endParaRPr/>
          </a:p>
        </p:txBody>
      </p:sp>
      <p:sp>
        <p:nvSpPr>
          <p:cNvPr id="58" name="Google Shape;58;p1"/>
          <p:cNvSpPr/>
          <p:nvPr/>
        </p:nvSpPr>
        <p:spPr>
          <a:xfrm>
            <a:off x="1942300" y="1984280"/>
            <a:ext cx="4941168" cy="97710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" name="Google Shape;5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24944" y="2231696"/>
            <a:ext cx="2973532" cy="4767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3" name="Google Shape;153;p8"/>
          <p:cNvGraphicFramePr/>
          <p:nvPr>
            <p:extLst>
              <p:ext uri="{D42A27DB-BD31-4B8C-83A1-F6EECF244321}">
                <p14:modId xmlns:p14="http://schemas.microsoft.com/office/powerpoint/2010/main" val="852990051"/>
              </p:ext>
            </p:extLst>
          </p:nvPr>
        </p:nvGraphicFramePr>
        <p:xfrm>
          <a:off x="338203" y="1640681"/>
          <a:ext cx="6186400" cy="3521070"/>
        </p:xfrm>
        <a:graphic>
          <a:graphicData uri="http://schemas.openxmlformats.org/drawingml/2006/table">
            <a:tbl>
              <a:tblPr firstRow="1" bandRow="1">
                <a:noFill/>
                <a:tableStyleId>{9CD98701-B124-4EF3-8448-65C995DFFD93}</a:tableStyleId>
              </a:tblPr>
              <a:tblGrid>
                <a:gridCol w="1060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3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0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3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프로젝트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smtClean="0"/>
                        <a:t>예약 시스템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기여도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1</a:t>
                      </a:r>
                      <a:r>
                        <a:rPr lang="ko-KR" altLang="en-US" dirty="0" smtClean="0"/>
                        <a:t>명 </a:t>
                      </a:r>
                      <a:r>
                        <a:rPr lang="en-US" altLang="ko-KR" dirty="0" smtClean="0"/>
                        <a:t>/100%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역할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smtClean="0"/>
                        <a:t>전체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사용언어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Java</a:t>
                      </a:r>
                      <a:r>
                        <a:rPr lang="en-US" baseline="0" dirty="0" smtClean="0"/>
                        <a:t> (spring) , </a:t>
                      </a:r>
                      <a:r>
                        <a:rPr lang="en-US" baseline="0" dirty="0" err="1" smtClean="0"/>
                        <a:t>js</a:t>
                      </a:r>
                      <a:r>
                        <a:rPr lang="en-US" baseline="0" dirty="0" smtClean="0"/>
                        <a:t> , </a:t>
                      </a:r>
                      <a:r>
                        <a:rPr lang="en-US" baseline="0" dirty="0" err="1" smtClean="0"/>
                        <a:t>mysql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기간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21.11.02 – 21.11.04</a:t>
                      </a:r>
                      <a:r>
                        <a:rPr lang="en-US" baseline="0" dirty="0" smtClean="0"/>
                        <a:t>  (1</a:t>
                      </a:r>
                      <a:r>
                        <a:rPr lang="ko-KR" altLang="en-US" baseline="0" dirty="0" smtClean="0"/>
                        <a:t>차 완료</a:t>
                      </a:r>
                      <a:r>
                        <a:rPr lang="en-US" altLang="ko-KR" baseline="0" dirty="0" smtClean="0"/>
                        <a:t>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aseline="0" dirty="0" smtClean="0"/>
                        <a:t>21.12.27 </a:t>
                      </a:r>
                      <a:r>
                        <a:rPr lang="en-US" altLang="ko-KR" dirty="0" smtClean="0"/>
                        <a:t>– rework</a:t>
                      </a:r>
                      <a:r>
                        <a:rPr lang="ko-KR" altLang="en-US" dirty="0" smtClean="0"/>
                        <a:t> 진행중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4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내용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</a:pPr>
                      <a:r>
                        <a:rPr lang="ko-KR" altLang="en-US" dirty="0" smtClean="0"/>
                        <a:t>식당 예약 프로세스 구현</a:t>
                      </a:r>
                      <a:endParaRPr dirty="0"/>
                    </a:p>
                  </a:txBody>
                  <a:tcPr marL="91450" marR="91450" marT="72000" marB="720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링크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사이트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: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http://118.67.134.160:8080/semi/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-KR" sz="1200" b="0" u="none" strike="noStrike" cap="none" dirty="0" smtClean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결과 보고서 링크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: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  <a:hlinkClick r:id="rId3"/>
                        </a:rPr>
                        <a:t>https://docs.google.com/presentation/d/1h4sXzn1B8HCwxSMHIgY8rGFrrCHK1bnO/edit#slide=id.p1</a:t>
                      </a:r>
                      <a:endParaRPr lang="en-US" altLang="ko-KR" sz="1200" b="0" u="none" strike="noStrike" cap="none" dirty="0" smtClean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54" name="Google Shape;154;p8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3. 프로젝트 및 수상</a:t>
            </a:r>
            <a:endParaRPr/>
          </a:p>
        </p:txBody>
      </p:sp>
      <p:sp>
        <p:nvSpPr>
          <p:cNvPr id="155" name="Google Shape;155;p8"/>
          <p:cNvSpPr/>
          <p:nvPr/>
        </p:nvSpPr>
        <p:spPr>
          <a:xfrm>
            <a:off x="338202" y="5600575"/>
            <a:ext cx="6186425" cy="3600575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6" name="Google Shape;156;p8"/>
          <p:cNvGrpSpPr/>
          <p:nvPr/>
        </p:nvGrpSpPr>
        <p:grpSpPr>
          <a:xfrm>
            <a:off x="338199" y="1208088"/>
            <a:ext cx="2002800" cy="312612"/>
            <a:chOff x="332652" y="4143997"/>
            <a:chExt cx="2002800" cy="312612"/>
          </a:xfrm>
        </p:grpSpPr>
        <p:sp>
          <p:nvSpPr>
            <p:cNvPr id="157" name="Google Shape;157;p8"/>
            <p:cNvSpPr/>
            <p:nvPr/>
          </p:nvSpPr>
          <p:spPr>
            <a:xfrm>
              <a:off x="332652" y="4210309"/>
              <a:ext cx="20028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주요 프로젝트 내역</a:t>
              </a:r>
              <a:endParaRPr/>
            </a:p>
          </p:txBody>
        </p:sp>
        <p:cxnSp>
          <p:nvCxnSpPr>
            <p:cNvPr id="158" name="Google Shape;158;p8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59" name="Google Shape;159;p8"/>
          <p:cNvGrpSpPr/>
          <p:nvPr/>
        </p:nvGrpSpPr>
        <p:grpSpPr>
          <a:xfrm>
            <a:off x="338199" y="5281732"/>
            <a:ext cx="3500471" cy="378920"/>
            <a:chOff x="332650" y="4143997"/>
            <a:chExt cx="2252700" cy="378920"/>
          </a:xfrm>
        </p:grpSpPr>
        <p:sp>
          <p:nvSpPr>
            <p:cNvPr id="160" name="Google Shape;160;p8"/>
            <p:cNvSpPr/>
            <p:nvPr/>
          </p:nvSpPr>
          <p:spPr>
            <a:xfrm>
              <a:off x="332650" y="4210317"/>
              <a:ext cx="2252700" cy="31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프로젝트 이미지 </a:t>
              </a:r>
              <a:r>
                <a:rPr lang="ko-KR" sz="1600" b="1" dirty="0">
                  <a:solidFill>
                    <a:srgbClr val="262626"/>
                  </a:solidFill>
                </a:rPr>
                <a:t>및 </a:t>
              </a:r>
              <a:r>
                <a:rPr lang="ko-KR" sz="1600" b="1" dirty="0" err="1">
                  <a:solidFill>
                    <a:srgbClr val="262626"/>
                  </a:solidFill>
                </a:rPr>
                <a:t>코드입력</a:t>
              </a:r>
              <a:endParaRPr dirty="0"/>
            </a:p>
          </p:txBody>
        </p:sp>
        <p:cxnSp>
          <p:nvCxnSpPr>
            <p:cNvPr id="161" name="Google Shape;161;p8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62" name="Google Shape;162;p8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63" name="Google Shape;163;p8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64" name="Google Shape;164;p8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99" y="5546840"/>
            <a:ext cx="6212822" cy="365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87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0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3. 프로젝트 및 수상</a:t>
            </a:r>
            <a:endParaRPr/>
          </a:p>
        </p:txBody>
      </p:sp>
      <p:grpSp>
        <p:nvGrpSpPr>
          <p:cNvPr id="190" name="Google Shape;190;p10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91" name="Google Shape;191;p10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92" name="Google Shape;192;p10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3" name="Google Shape;193;p10"/>
          <p:cNvSpPr/>
          <p:nvPr/>
        </p:nvSpPr>
        <p:spPr>
          <a:xfrm>
            <a:off x="338202" y="5202123"/>
            <a:ext cx="2548777" cy="339709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프로젝트 최우수상 수상</a:t>
            </a: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4" name="Google Shape;194;p10"/>
          <p:cNvGrpSpPr/>
          <p:nvPr/>
        </p:nvGrpSpPr>
        <p:grpSpPr>
          <a:xfrm>
            <a:off x="338202" y="1006797"/>
            <a:ext cx="1966800" cy="312620"/>
            <a:chOff x="332651" y="4143997"/>
            <a:chExt cx="1966800" cy="312620"/>
          </a:xfrm>
        </p:grpSpPr>
        <p:sp>
          <p:nvSpPr>
            <p:cNvPr id="195" name="Google Shape;195;p10"/>
            <p:cNvSpPr/>
            <p:nvPr/>
          </p:nvSpPr>
          <p:spPr>
            <a:xfrm>
              <a:off x="332651" y="4210317"/>
              <a:ext cx="19668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수상 증빙 및  기타</a:t>
              </a:r>
              <a:endParaRPr dirty="0"/>
            </a:p>
          </p:txBody>
        </p:sp>
        <p:cxnSp>
          <p:nvCxnSpPr>
            <p:cNvPr id="196" name="Google Shape;196;p10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820" y="1545410"/>
            <a:ext cx="2548777" cy="360057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7316" y="1556545"/>
            <a:ext cx="2563885" cy="3589439"/>
          </a:xfrm>
          <a:prstGeom prst="rect">
            <a:avLst/>
          </a:prstGeom>
        </p:spPr>
      </p:pic>
      <p:sp>
        <p:nvSpPr>
          <p:cNvPr id="16" name="Google Shape;193;p10"/>
          <p:cNvSpPr/>
          <p:nvPr/>
        </p:nvSpPr>
        <p:spPr>
          <a:xfrm>
            <a:off x="3957316" y="5202123"/>
            <a:ext cx="2548777" cy="339709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smtClean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교육과정 모범상 수상</a:t>
            </a: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11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202" name="Google Shape;202;p11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0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1100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1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CHAPTER</a:t>
              </a:r>
              <a:endParaRPr/>
            </a:p>
          </p:txBody>
        </p:sp>
      </p:grpSp>
      <p:grpSp>
        <p:nvGrpSpPr>
          <p:cNvPr id="204" name="Google Shape;204;p11"/>
          <p:cNvGrpSpPr/>
          <p:nvPr/>
        </p:nvGrpSpPr>
        <p:grpSpPr>
          <a:xfrm>
            <a:off x="667994" y="4161863"/>
            <a:ext cx="4268100" cy="1005916"/>
            <a:chOff x="667994" y="4161863"/>
            <a:chExt cx="4268100" cy="1005916"/>
          </a:xfrm>
        </p:grpSpPr>
        <p:sp>
          <p:nvSpPr>
            <p:cNvPr id="205" name="Google Shape;205;p11"/>
            <p:cNvSpPr txBox="1"/>
            <p:nvPr/>
          </p:nvSpPr>
          <p:spPr>
            <a:xfrm>
              <a:off x="667994" y="4305879"/>
              <a:ext cx="42681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ko-KR" sz="5000" b="1"/>
                <a:t>자기소개서</a:t>
              </a:r>
              <a:endParaRPr/>
            </a:p>
          </p:txBody>
        </p:sp>
        <p:cxnSp>
          <p:nvCxnSpPr>
            <p:cNvPr id="206" name="Google Shape;206;p11"/>
            <p:cNvCxnSpPr/>
            <p:nvPr/>
          </p:nvCxnSpPr>
          <p:spPr>
            <a:xfrm>
              <a:off x="768202" y="4161863"/>
              <a:ext cx="1109224" cy="0"/>
            </a:xfrm>
            <a:prstGeom prst="straightConnector1">
              <a:avLst/>
            </a:prstGeom>
            <a:noFill/>
            <a:ln w="76200" cap="rnd" cmpd="sng">
              <a:solidFill>
                <a:srgbClr val="FF6B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2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   PR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2"/>
          <p:cNvSpPr txBox="1"/>
          <p:nvPr/>
        </p:nvSpPr>
        <p:spPr>
          <a:xfrm>
            <a:off x="230129" y="818275"/>
            <a:ext cx="6294600" cy="8494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 dirty="0" err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ko-KR" sz="1600" dirty="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800" b="1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자기소개</a:t>
            </a:r>
            <a:endParaRPr sz="1800" b="1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 smtClean="0">
              <a:solidFill>
                <a:srgbClr val="262626"/>
              </a:solidFill>
            </a:endParaRPr>
          </a:p>
          <a:p>
            <a:r>
              <a:rPr lang="ko-KR" altLang="en-US" sz="1600" dirty="0" smtClean="0">
                <a:solidFill>
                  <a:srgbClr val="262626"/>
                </a:solidFill>
              </a:rPr>
              <a:t>부모님께서 항상 강조하셨던 것은 </a:t>
            </a:r>
            <a:r>
              <a:rPr lang="en-US" altLang="ko-KR" sz="1600" dirty="0" smtClean="0">
                <a:solidFill>
                  <a:srgbClr val="262626"/>
                </a:solidFill>
              </a:rPr>
              <a:t>‘</a:t>
            </a:r>
            <a:r>
              <a:rPr lang="ko-KR" altLang="en-US" sz="1600" dirty="0" smtClean="0">
                <a:solidFill>
                  <a:srgbClr val="262626"/>
                </a:solidFill>
              </a:rPr>
              <a:t>언제 어디서든 예의를 갖춰라</a:t>
            </a:r>
            <a:r>
              <a:rPr lang="en-US" altLang="ko-KR" sz="1600" dirty="0" smtClean="0">
                <a:solidFill>
                  <a:srgbClr val="262626"/>
                </a:solidFill>
              </a:rPr>
              <a:t>‘ </a:t>
            </a:r>
            <a:r>
              <a:rPr lang="ko-KR" altLang="en-US" sz="1600" dirty="0" smtClean="0">
                <a:solidFill>
                  <a:srgbClr val="262626"/>
                </a:solidFill>
              </a:rPr>
              <a:t>였습니다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  <a:r>
              <a:rPr lang="en-US" altLang="ko-KR" sz="1600" dirty="0">
                <a:solidFill>
                  <a:srgbClr val="262626"/>
                </a:solidFill>
              </a:rPr>
              <a:t> </a:t>
            </a:r>
            <a:r>
              <a:rPr lang="ko-KR" altLang="en-US" sz="1600" dirty="0" smtClean="0">
                <a:solidFill>
                  <a:srgbClr val="262626"/>
                </a:solidFill>
              </a:rPr>
              <a:t>부모님의 가르침 덕에 상대방과의 소통에서 강점을 발휘할 수 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‘</a:t>
            </a:r>
            <a:r>
              <a:rPr lang="ko-KR" altLang="en-US" sz="1600" dirty="0" smtClean="0">
                <a:solidFill>
                  <a:srgbClr val="262626"/>
                </a:solidFill>
              </a:rPr>
              <a:t>이건 안돼요</a:t>
            </a:r>
            <a:r>
              <a:rPr lang="en-US" altLang="ko-KR" sz="1600" dirty="0" smtClean="0">
                <a:solidFill>
                  <a:srgbClr val="262626"/>
                </a:solidFill>
              </a:rPr>
              <a:t>＇</a:t>
            </a:r>
            <a:r>
              <a:rPr lang="ko-KR" altLang="en-US" sz="1600" dirty="0" smtClean="0">
                <a:solidFill>
                  <a:srgbClr val="262626"/>
                </a:solidFill>
              </a:rPr>
              <a:t>라는 말보단 </a:t>
            </a:r>
            <a:r>
              <a:rPr lang="en-US" altLang="ko-KR" sz="1600" dirty="0" smtClean="0">
                <a:solidFill>
                  <a:srgbClr val="262626"/>
                </a:solidFill>
              </a:rPr>
              <a:t>‘</a:t>
            </a:r>
            <a:r>
              <a:rPr lang="ko-KR" altLang="en-US" sz="1600" dirty="0" smtClean="0">
                <a:solidFill>
                  <a:srgbClr val="262626"/>
                </a:solidFill>
              </a:rPr>
              <a:t>이건 조금 힘들 수가 있겠네요</a:t>
            </a:r>
            <a:r>
              <a:rPr lang="en-US" altLang="ko-KR" sz="1600" dirty="0" smtClean="0">
                <a:solidFill>
                  <a:srgbClr val="262626"/>
                </a:solidFill>
              </a:rPr>
              <a:t>＇</a:t>
            </a:r>
            <a:r>
              <a:rPr lang="ko-KR" altLang="en-US" sz="1600" dirty="0" smtClean="0">
                <a:solidFill>
                  <a:srgbClr val="262626"/>
                </a:solidFill>
              </a:rPr>
              <a:t>라 말하려 노력하고 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이러한 노력은 단체 생활에서 갈등이 발생했을 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중재자로서의 역할도 수행할 수 있게 해줬습니다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  <a:endParaRPr lang="en-US" altLang="ko-KR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600" dirty="0" smtClean="0">
                <a:solidFill>
                  <a:srgbClr val="262626"/>
                </a:solidFill>
              </a:rPr>
              <a:t> </a:t>
            </a: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이러한 성장과정을 통해 </a:t>
            </a:r>
            <a:r>
              <a:rPr lang="en-US" altLang="ko-KR" sz="1600" dirty="0" smtClean="0">
                <a:solidFill>
                  <a:srgbClr val="262626"/>
                </a:solidFill>
              </a:rPr>
              <a:t>‘</a:t>
            </a:r>
            <a:r>
              <a:rPr lang="ko-KR" altLang="en-US" sz="1600" dirty="0" smtClean="0">
                <a:solidFill>
                  <a:srgbClr val="262626"/>
                </a:solidFill>
              </a:rPr>
              <a:t>꼼꼼함</a:t>
            </a:r>
            <a:r>
              <a:rPr lang="en-US" altLang="ko-KR" sz="1600" dirty="0" smtClean="0">
                <a:solidFill>
                  <a:srgbClr val="262626"/>
                </a:solidFill>
              </a:rPr>
              <a:t>＇</a:t>
            </a:r>
            <a:r>
              <a:rPr lang="ko-KR" altLang="en-US" sz="1600" dirty="0" smtClean="0">
                <a:solidFill>
                  <a:srgbClr val="262626"/>
                </a:solidFill>
              </a:rPr>
              <a:t>또한 저의 장점으로 자리 잡을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 </a:t>
            </a:r>
            <a:r>
              <a:rPr lang="ko-KR" altLang="en-US" sz="1600" dirty="0" smtClean="0">
                <a:solidFill>
                  <a:srgbClr val="262626"/>
                </a:solidFill>
              </a:rPr>
              <a:t>이러한 꼼꼼해 진 성격 덕에 프로젝트 진행 시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팀원들이 헤매던 디버깅을 해결할 수 있었고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제가 수행한 작업 뿐만 아니라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팀원들이 수행한 작업도 검토에 검토를 거쳐 보완할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꼼꼼한 성격과 세심한 소통으로 협업 시 마찰이 생기지 않도록 중재하고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원활한 작업을 수행해가면서 경험을 쌓아 개발자로서의 역량을 키워나갈 것입니다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단점으로는 대인 관계에서 초반에 </a:t>
            </a:r>
            <a:r>
              <a:rPr lang="en-US" altLang="ko-KR" sz="1600" dirty="0" smtClean="0">
                <a:solidFill>
                  <a:srgbClr val="262626"/>
                </a:solidFill>
              </a:rPr>
              <a:t>＇</a:t>
            </a:r>
            <a:r>
              <a:rPr lang="ko-KR" altLang="en-US" sz="1600" dirty="0" smtClean="0">
                <a:solidFill>
                  <a:srgbClr val="262626"/>
                </a:solidFill>
              </a:rPr>
              <a:t>지나친 조심성</a:t>
            </a:r>
            <a:r>
              <a:rPr lang="en-US" altLang="ko-KR" sz="1600" dirty="0" smtClean="0">
                <a:solidFill>
                  <a:srgbClr val="262626"/>
                </a:solidFill>
              </a:rPr>
              <a:t>’</a:t>
            </a:r>
            <a:r>
              <a:rPr lang="ko-KR" altLang="en-US" sz="1600" dirty="0" smtClean="0">
                <a:solidFill>
                  <a:srgbClr val="262626"/>
                </a:solidFill>
              </a:rPr>
              <a:t>을 가지고 있다는 것입니다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사람과 친해지는 데에 어느 정도의 시간을 두고 친해지는 경향이 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그래서 처음 접하는 자리에서는 잘 어울리지 못하는 상황이 생깁니다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이런 상황을 극복하기 위해 공통으로 흥미를 가진 주제를 찾으려고 대화를 시도하고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주제를 찾으면 대화를 진행하면서 가벼운 농담도 해가면서 친분을 쌓아가려고 노력하고 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개발자가 된다면 팀원간의 협업은 필수라고 생각합니다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언행에서 상대방을 배려하는 세심함으로 상대방과의 갈등을 발생하지 않게 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나아가 팀워크에 플러스 요인을 끌어내겠습니다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상대방을 배려하는 세심한 소통으로 신뢰를 쌓아 나가 팀 프로젝트에 없어서는 안되는 인재가 되겠습니다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</p:txBody>
      </p:sp>
      <p:grpSp>
        <p:nvGrpSpPr>
          <p:cNvPr id="213" name="Google Shape;213;p12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214" name="Google Shape;214;p12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215" name="Google Shape;215;p12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0334a01706_0_3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   PR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2" name="Google Shape;222;g10334a01706_0_3"/>
          <p:cNvGrpSpPr/>
          <p:nvPr/>
        </p:nvGrpSpPr>
        <p:grpSpPr>
          <a:xfrm>
            <a:off x="4071311" y="304308"/>
            <a:ext cx="2658350" cy="338700"/>
            <a:chOff x="4071311" y="304308"/>
            <a:chExt cx="2658350" cy="338700"/>
          </a:xfrm>
        </p:grpSpPr>
        <p:sp>
          <p:nvSpPr>
            <p:cNvPr id="223" name="Google Shape;223;g10334a01706_0_3"/>
            <p:cNvSpPr txBox="1"/>
            <p:nvPr/>
          </p:nvSpPr>
          <p:spPr>
            <a:xfrm>
              <a:off x="4071311" y="342714"/>
              <a:ext cx="2246700" cy="26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224" name="Google Shape;224;g10334a01706_0_3"/>
            <p:cNvSpPr txBox="1"/>
            <p:nvPr/>
          </p:nvSpPr>
          <p:spPr>
            <a:xfrm>
              <a:off x="6312661" y="304308"/>
              <a:ext cx="4170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" name="Google Shape;216;p12"/>
          <p:cNvSpPr txBox="1"/>
          <p:nvPr/>
        </p:nvSpPr>
        <p:spPr>
          <a:xfrm>
            <a:off x="262800" y="965390"/>
            <a:ext cx="6388500" cy="603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dirty="0" err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ko-KR" sz="1800" b="1" dirty="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800" b="1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지원 분야와 관련하여 전문성을 키우기 위해 노력한 경험</a:t>
            </a:r>
            <a:endParaRPr sz="1800" b="1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취업 준비를 하면서 어느 분야에서든 개발자를 채용하는 비율이 높아졌다는 것을 체감하고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그러던 중 채용 공고 사이트에서 멀티캠퍼스에서 진행하는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온오프</a:t>
            </a:r>
            <a:r>
              <a:rPr lang="ko-KR" altLang="en-US" sz="1600" dirty="0" smtClean="0">
                <a:solidFill>
                  <a:srgbClr val="262626"/>
                </a:solidFill>
              </a:rPr>
              <a:t> 연계 </a:t>
            </a:r>
            <a:r>
              <a:rPr lang="en-US" altLang="ko-KR" sz="1600" dirty="0" smtClean="0">
                <a:solidFill>
                  <a:srgbClr val="262626"/>
                </a:solidFill>
              </a:rPr>
              <a:t>AI </a:t>
            </a:r>
            <a:r>
              <a:rPr lang="ko-KR" altLang="en-US" sz="1600" dirty="0" smtClean="0">
                <a:solidFill>
                  <a:srgbClr val="262626"/>
                </a:solidFill>
              </a:rPr>
              <a:t>지능형 서비스 개발 과정을 접했고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기회다 싶어 신청하여 강의를 수강하게 되었습니다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강의를 통해 </a:t>
            </a:r>
            <a:r>
              <a:rPr lang="en-US" altLang="ko-KR" sz="1600" dirty="0" smtClean="0">
                <a:solidFill>
                  <a:srgbClr val="262626"/>
                </a:solidFill>
              </a:rPr>
              <a:t>java , spring , </a:t>
            </a:r>
            <a:r>
              <a:rPr lang="en-US" altLang="ko-KR" sz="1600" dirty="0" err="1" smtClean="0">
                <a:solidFill>
                  <a:srgbClr val="262626"/>
                </a:solidFill>
              </a:rPr>
              <a:t>mvc</a:t>
            </a:r>
            <a:r>
              <a:rPr lang="en-US" altLang="ko-KR" sz="1600" dirty="0" smtClean="0">
                <a:solidFill>
                  <a:srgbClr val="262626"/>
                </a:solidFill>
              </a:rPr>
              <a:t> </a:t>
            </a:r>
            <a:r>
              <a:rPr lang="ko-KR" altLang="en-US" sz="1600" dirty="0" smtClean="0">
                <a:solidFill>
                  <a:srgbClr val="262626"/>
                </a:solidFill>
              </a:rPr>
              <a:t>구조 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en-US" altLang="ko-KR" sz="1600" dirty="0" err="1" smtClean="0">
                <a:solidFill>
                  <a:srgbClr val="262626"/>
                </a:solidFill>
              </a:rPr>
              <a:t>mysql</a:t>
            </a:r>
            <a:r>
              <a:rPr lang="en-US" altLang="ko-KR" sz="1600" dirty="0" smtClean="0">
                <a:solidFill>
                  <a:srgbClr val="262626"/>
                </a:solidFill>
              </a:rPr>
              <a:t> </a:t>
            </a:r>
            <a:r>
              <a:rPr lang="ko-KR" altLang="en-US" sz="1600" dirty="0" smtClean="0">
                <a:solidFill>
                  <a:srgbClr val="262626"/>
                </a:solidFill>
              </a:rPr>
              <a:t>등의 기술들을 습득할 수 있었고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실습을 해가면서 점점 프로그래밍에 대한 흥미가 생겼습니다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비전공자이고</a:t>
            </a:r>
            <a:r>
              <a:rPr lang="ko-KR" altLang="en-US" sz="1600" dirty="0" smtClean="0">
                <a:solidFill>
                  <a:srgbClr val="262626"/>
                </a:solidFill>
              </a:rPr>
              <a:t> 처음 접하는 프로그래밍이어서 강사님께 질문도 계속하고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여가시간에도 부족한 부분을 채울 수 있도록 공부했습니다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 결과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수료식에서</a:t>
            </a:r>
            <a:r>
              <a:rPr lang="ko-KR" altLang="en-US" sz="1600" dirty="0" smtClean="0">
                <a:solidFill>
                  <a:srgbClr val="262626"/>
                </a:solidFill>
              </a:rPr>
              <a:t> 개인 부분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모범상을</a:t>
            </a:r>
            <a:r>
              <a:rPr lang="ko-KR" altLang="en-US" sz="1600" dirty="0" smtClean="0">
                <a:solidFill>
                  <a:srgbClr val="262626"/>
                </a:solidFill>
              </a:rPr>
              <a:t> 받을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해당 과정의 마지막 절차인 팀프로젝트를 진행할 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이때까지 배웠던 기술들을 최대한으로 활용할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그렇게 팀원들과 진행한 프로젝트는 평가단원분들에게 좋은 인상을 남겨줬고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최우수상을 받을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처음 접하는 프로그래밍이어서 처음엔 긴장도 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 </a:t>
            </a:r>
            <a:r>
              <a:rPr lang="ko-KR" altLang="en-US" sz="1600" dirty="0" smtClean="0">
                <a:solidFill>
                  <a:srgbClr val="262626"/>
                </a:solidFill>
              </a:rPr>
              <a:t>서툴렀지만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강의를 수강하면서 점차 지식을 쌓고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기술을 습득해 나가는 재미를 느낄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또한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프로젝트를 진행하면서 자바 관련 프로그램들을 다뤘고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개발자라는 </a:t>
            </a:r>
            <a:r>
              <a:rPr lang="ko-KR" altLang="en-US" sz="1600" dirty="0" smtClean="0">
                <a:solidFill>
                  <a:srgbClr val="262626"/>
                </a:solidFill>
              </a:rPr>
              <a:t>직업을 갖기 위한 역량을 기를 수 있었습니다</a:t>
            </a:r>
            <a:r>
              <a:rPr lang="en-US" altLang="ko-KR" sz="1600" smtClean="0">
                <a:solidFill>
                  <a:srgbClr val="262626"/>
                </a:solidFill>
              </a:rPr>
              <a:t>.</a:t>
            </a:r>
            <a:endParaRPr lang="en-US" sz="1600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49132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0334a01706_0_3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   PR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2" name="Google Shape;222;g10334a01706_0_3"/>
          <p:cNvGrpSpPr/>
          <p:nvPr/>
        </p:nvGrpSpPr>
        <p:grpSpPr>
          <a:xfrm>
            <a:off x="4071311" y="304308"/>
            <a:ext cx="2658350" cy="338700"/>
            <a:chOff x="4071311" y="304308"/>
            <a:chExt cx="2658350" cy="338700"/>
          </a:xfrm>
        </p:grpSpPr>
        <p:sp>
          <p:nvSpPr>
            <p:cNvPr id="223" name="Google Shape;223;g10334a01706_0_3"/>
            <p:cNvSpPr txBox="1"/>
            <p:nvPr/>
          </p:nvSpPr>
          <p:spPr>
            <a:xfrm>
              <a:off x="4071311" y="342714"/>
              <a:ext cx="2246700" cy="261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224" name="Google Shape;224;g10334a01706_0_3"/>
            <p:cNvSpPr txBox="1"/>
            <p:nvPr/>
          </p:nvSpPr>
          <p:spPr>
            <a:xfrm>
              <a:off x="6312661" y="304308"/>
              <a:ext cx="4170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5" name="Google Shape;225;g10334a01706_0_3"/>
          <p:cNvSpPr txBox="1"/>
          <p:nvPr/>
        </p:nvSpPr>
        <p:spPr>
          <a:xfrm>
            <a:off x="167884" y="1011302"/>
            <a:ext cx="6595200" cy="7725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b="1" dirty="0" err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ko-KR" sz="1600" dirty="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sz="1800" b="1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다양한 자원 활용, 협력을 이끌어 내어 </a:t>
            </a:r>
            <a:r>
              <a:rPr lang="ko-KR" sz="1800" b="1" dirty="0" err="1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팀웍을</a:t>
            </a:r>
            <a:r>
              <a:rPr lang="ko-KR" sz="1800" b="1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 발휘하여 목표를 달성한 </a:t>
            </a:r>
            <a:r>
              <a:rPr lang="ko-KR" sz="1800" b="1" dirty="0" smtClean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경험</a:t>
            </a:r>
            <a:endParaRPr lang="en-US" altLang="ko-KR" sz="1800" b="1" dirty="0" smtClean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프로젝트 시작할 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팀장은 팀장에 대한 부담을 안고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그래서 더 적극적으로 의견을 제시하고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진행 절차도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복기시키는</a:t>
            </a:r>
            <a:r>
              <a:rPr lang="ko-KR" altLang="en-US" sz="1600" dirty="0" smtClean="0">
                <a:solidFill>
                  <a:srgbClr val="262626"/>
                </a:solidFill>
              </a:rPr>
              <a:t> 등 팀장이 갖는 부담을 덜어주고자 노력했습니다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그래서인지 프로젝트가 마무리 됐을 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팀장이 덕분에 수월하게 진행할 수 있었다고 감사인사를 받을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 smtClean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역할 분배를 할 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그냥 던져주기 보다는 일단 본인의 역량에 맞는 역할을 맡을 수 있도록 다 같이 논의 하면서 진행했습니다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혹은 도전해 보고 싶은 부분이 있는지 의견을 받아서 진행하기도 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작업을 진행할 때에는 주로 </a:t>
            </a:r>
            <a:r>
              <a:rPr lang="en-US" altLang="ko-KR" sz="1600" dirty="0" smtClean="0">
                <a:solidFill>
                  <a:srgbClr val="262626"/>
                </a:solidFill>
              </a:rPr>
              <a:t>(</a:t>
            </a:r>
            <a:r>
              <a:rPr lang="ko-KR" altLang="en-US" sz="1600" dirty="0" smtClean="0">
                <a:solidFill>
                  <a:srgbClr val="262626"/>
                </a:solidFill>
              </a:rPr>
              <a:t>자바 스프링</a:t>
            </a:r>
            <a:r>
              <a:rPr lang="en-US" altLang="ko-KR" sz="1600" dirty="0" smtClean="0">
                <a:solidFill>
                  <a:srgbClr val="262626"/>
                </a:solidFill>
              </a:rPr>
              <a:t>)</a:t>
            </a:r>
            <a:r>
              <a:rPr lang="ko-KR" altLang="en-US" sz="1600" dirty="0" smtClean="0">
                <a:solidFill>
                  <a:srgbClr val="262626"/>
                </a:solidFill>
              </a:rPr>
              <a:t>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백엔드를</a:t>
            </a:r>
            <a:r>
              <a:rPr lang="ko-KR" altLang="en-US" sz="1600" dirty="0" smtClean="0">
                <a:solidFill>
                  <a:srgbClr val="262626"/>
                </a:solidFill>
              </a:rPr>
              <a:t> 맡았는데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프론트엔드</a:t>
            </a:r>
            <a:r>
              <a:rPr lang="ko-KR" altLang="en-US" sz="1600" dirty="0" smtClean="0">
                <a:solidFill>
                  <a:srgbClr val="262626"/>
                </a:solidFill>
              </a:rPr>
              <a:t> 쪽이 먼저 해당 </a:t>
            </a:r>
            <a:r>
              <a:rPr lang="en-US" altLang="ko-KR" sz="1600" dirty="0" err="1" smtClean="0">
                <a:solidFill>
                  <a:srgbClr val="262626"/>
                </a:solidFill>
              </a:rPr>
              <a:t>jsp</a:t>
            </a:r>
            <a:r>
              <a:rPr lang="ko-KR" altLang="en-US" sz="1600" dirty="0" smtClean="0">
                <a:solidFill>
                  <a:srgbClr val="262626"/>
                </a:solidFill>
              </a:rPr>
              <a:t>를 작업하고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이를 토대로 </a:t>
            </a:r>
            <a:r>
              <a:rPr lang="ko-KR" altLang="en-US" sz="1600" dirty="0" err="1" smtClean="0">
                <a:solidFill>
                  <a:srgbClr val="262626"/>
                </a:solidFill>
              </a:rPr>
              <a:t>백엔드</a:t>
            </a:r>
            <a:r>
              <a:rPr lang="ko-KR" altLang="en-US" sz="1600" dirty="0" smtClean="0">
                <a:solidFill>
                  <a:srgbClr val="262626"/>
                </a:solidFill>
              </a:rPr>
              <a:t> 작업을 진행했습니다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프론트의 작업을 기다리면서 그 전의 작업들을 검토하는 시간을 갖으면서 시간을 절약하려고 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위와 같은 방식으로 프로젝트를 진행했는데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초반엔 작업이 다소 시간이 걸렸지만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시간이 지날수록 팀원들 모두 작업 방식에 익숙해져  빠르게 진행해나갈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 </a:t>
            </a:r>
            <a:r>
              <a:rPr lang="ko-KR" altLang="en-US" sz="1600" dirty="0" smtClean="0">
                <a:solidFill>
                  <a:srgbClr val="262626"/>
                </a:solidFill>
              </a:rPr>
              <a:t>작업 뿐만 아니라</a:t>
            </a:r>
            <a:r>
              <a:rPr lang="en-US" altLang="ko-KR" sz="1600" dirty="0" smtClean="0">
                <a:solidFill>
                  <a:srgbClr val="262626"/>
                </a:solidFill>
              </a:rPr>
              <a:t>,</a:t>
            </a:r>
            <a:r>
              <a:rPr lang="ko-KR" altLang="en-US" sz="1600" dirty="0" smtClean="0">
                <a:solidFill>
                  <a:srgbClr val="262626"/>
                </a:solidFill>
              </a:rPr>
              <a:t> 서로 소통도 많아지고 의견 제시도 활발해 지면서 팀워크가 늘어 한 번의 갈등 없이 프로젝트를 마무리 할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이처럼 좋은 팀워크와 작업 수행으로 팀원들 모두 만족할 만한 프로젝트 결과물이 나왔고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평가단원분들에게 좋은 인상을 주어 프로젝트 최우수상을 받을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600" dirty="0">
              <a:solidFill>
                <a:srgbClr val="26262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solidFill>
                  <a:srgbClr val="262626"/>
                </a:solidFill>
              </a:rPr>
              <a:t>이번 프로젝트 경험을 통해 프로젝트를 진행할 때는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프로젝트 내용만 중요한 게 아니라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프로젝트를 해나가는 구성원들간의 이해</a:t>
            </a:r>
            <a:r>
              <a:rPr lang="en-US" altLang="ko-KR" sz="1600" dirty="0" smtClean="0">
                <a:solidFill>
                  <a:srgbClr val="262626"/>
                </a:solidFill>
              </a:rPr>
              <a:t>, </a:t>
            </a:r>
            <a:r>
              <a:rPr lang="ko-KR" altLang="en-US" sz="1600" dirty="0" smtClean="0">
                <a:solidFill>
                  <a:srgbClr val="262626"/>
                </a:solidFill>
              </a:rPr>
              <a:t>소통도 중요하다는 것을 상기시킬 수 있었습니다</a:t>
            </a:r>
            <a:r>
              <a:rPr lang="en-US" altLang="ko-KR" sz="1600" dirty="0" smtClean="0">
                <a:solidFill>
                  <a:srgbClr val="262626"/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2"/>
          <p:cNvGrpSpPr/>
          <p:nvPr/>
        </p:nvGrpSpPr>
        <p:grpSpPr>
          <a:xfrm>
            <a:off x="1268760" y="5672283"/>
            <a:ext cx="5184576" cy="400110"/>
            <a:chOff x="811953" y="2542034"/>
            <a:chExt cx="4309006" cy="354303"/>
          </a:xfrm>
        </p:grpSpPr>
        <p:sp>
          <p:nvSpPr>
            <p:cNvPr id="65" name="Google Shape;65;p2"/>
            <p:cNvSpPr txBox="1"/>
            <p:nvPr/>
          </p:nvSpPr>
          <p:spPr>
            <a:xfrm>
              <a:off x="2204864" y="2542034"/>
              <a:ext cx="2916095" cy="3543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0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인적 사항</a:t>
              </a:r>
              <a:endParaRPr/>
            </a:p>
          </p:txBody>
        </p:sp>
        <p:sp>
          <p:nvSpPr>
            <p:cNvPr id="66" name="Google Shape;66;p2"/>
            <p:cNvSpPr txBox="1"/>
            <p:nvPr/>
          </p:nvSpPr>
          <p:spPr>
            <a:xfrm>
              <a:off x="811953" y="2565489"/>
              <a:ext cx="1312148" cy="299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CHAPTER </a:t>
              </a: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/>
            </a:p>
          </p:txBody>
        </p:sp>
        <p:cxnSp>
          <p:nvCxnSpPr>
            <p:cNvPr id="67" name="Google Shape;67;p2"/>
            <p:cNvCxnSpPr/>
            <p:nvPr/>
          </p:nvCxnSpPr>
          <p:spPr>
            <a:xfrm>
              <a:off x="2145384" y="2608887"/>
              <a:ext cx="0" cy="220980"/>
            </a:xfrm>
            <a:prstGeom prst="straightConnector1">
              <a:avLst/>
            </a:prstGeom>
            <a:noFill/>
            <a:ln w="12700" cap="flat" cmpd="sng">
              <a:solidFill>
                <a:schemeClr val="dk1">
                  <a:alpha val="4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68" name="Google Shape;68;p2"/>
          <p:cNvGrpSpPr/>
          <p:nvPr/>
        </p:nvGrpSpPr>
        <p:grpSpPr>
          <a:xfrm>
            <a:off x="1268760" y="6163407"/>
            <a:ext cx="5184576" cy="400110"/>
            <a:chOff x="811953" y="3218473"/>
            <a:chExt cx="4309006" cy="354303"/>
          </a:xfrm>
        </p:grpSpPr>
        <p:sp>
          <p:nvSpPr>
            <p:cNvPr id="69" name="Google Shape;69;p2"/>
            <p:cNvSpPr txBox="1"/>
            <p:nvPr/>
          </p:nvSpPr>
          <p:spPr>
            <a:xfrm>
              <a:off x="2204864" y="3218473"/>
              <a:ext cx="2916095" cy="3543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0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프로그래밍 역량</a:t>
              </a:r>
              <a:endParaRPr/>
            </a:p>
          </p:txBody>
        </p:sp>
        <p:sp>
          <p:nvSpPr>
            <p:cNvPr id="70" name="Google Shape;70;p2"/>
            <p:cNvSpPr txBox="1"/>
            <p:nvPr/>
          </p:nvSpPr>
          <p:spPr>
            <a:xfrm>
              <a:off x="811953" y="3241928"/>
              <a:ext cx="1312148" cy="299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CHAPTER </a:t>
              </a: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/>
            </a:p>
          </p:txBody>
        </p:sp>
        <p:cxnSp>
          <p:nvCxnSpPr>
            <p:cNvPr id="71" name="Google Shape;71;p2"/>
            <p:cNvCxnSpPr/>
            <p:nvPr/>
          </p:nvCxnSpPr>
          <p:spPr>
            <a:xfrm>
              <a:off x="2145384" y="3285326"/>
              <a:ext cx="0" cy="220980"/>
            </a:xfrm>
            <a:prstGeom prst="straightConnector1">
              <a:avLst/>
            </a:prstGeom>
            <a:noFill/>
            <a:ln w="12700" cap="flat" cmpd="sng">
              <a:solidFill>
                <a:schemeClr val="dk1">
                  <a:alpha val="4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72" name="Google Shape;72;p2"/>
          <p:cNvGrpSpPr/>
          <p:nvPr/>
        </p:nvGrpSpPr>
        <p:grpSpPr>
          <a:xfrm>
            <a:off x="1268760" y="6654531"/>
            <a:ext cx="5184576" cy="400110"/>
            <a:chOff x="811953" y="3894912"/>
            <a:chExt cx="4309006" cy="354303"/>
          </a:xfrm>
        </p:grpSpPr>
        <p:sp>
          <p:nvSpPr>
            <p:cNvPr id="73" name="Google Shape;73;p2"/>
            <p:cNvSpPr txBox="1"/>
            <p:nvPr/>
          </p:nvSpPr>
          <p:spPr>
            <a:xfrm>
              <a:off x="2204864" y="3894912"/>
              <a:ext cx="2916095" cy="3543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0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프로젝트 및 수상</a:t>
              </a:r>
              <a:endParaRPr/>
            </a:p>
          </p:txBody>
        </p:sp>
        <p:sp>
          <p:nvSpPr>
            <p:cNvPr id="74" name="Google Shape;74;p2"/>
            <p:cNvSpPr txBox="1"/>
            <p:nvPr/>
          </p:nvSpPr>
          <p:spPr>
            <a:xfrm>
              <a:off x="811953" y="3918367"/>
              <a:ext cx="1312148" cy="299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CHAPTER </a:t>
              </a: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/>
            </a:p>
          </p:txBody>
        </p:sp>
        <p:cxnSp>
          <p:nvCxnSpPr>
            <p:cNvPr id="75" name="Google Shape;75;p2"/>
            <p:cNvCxnSpPr/>
            <p:nvPr/>
          </p:nvCxnSpPr>
          <p:spPr>
            <a:xfrm>
              <a:off x="2145384" y="3961765"/>
              <a:ext cx="0" cy="220980"/>
            </a:xfrm>
            <a:prstGeom prst="straightConnector1">
              <a:avLst/>
            </a:prstGeom>
            <a:noFill/>
            <a:ln w="12700" cap="flat" cmpd="sng">
              <a:solidFill>
                <a:schemeClr val="dk1">
                  <a:alpha val="4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76" name="Google Shape;76;p2"/>
          <p:cNvGrpSpPr/>
          <p:nvPr/>
        </p:nvGrpSpPr>
        <p:grpSpPr>
          <a:xfrm>
            <a:off x="1268760" y="7145655"/>
            <a:ext cx="5184576" cy="400110"/>
            <a:chOff x="811953" y="4571352"/>
            <a:chExt cx="4309006" cy="354303"/>
          </a:xfrm>
        </p:grpSpPr>
        <p:sp>
          <p:nvSpPr>
            <p:cNvPr id="77" name="Google Shape;77;p2"/>
            <p:cNvSpPr txBox="1"/>
            <p:nvPr/>
          </p:nvSpPr>
          <p:spPr>
            <a:xfrm>
              <a:off x="2204864" y="4571352"/>
              <a:ext cx="2916095" cy="3543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20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기타 참고사항</a:t>
              </a:r>
              <a:endParaRPr/>
            </a:p>
          </p:txBody>
        </p:sp>
        <p:sp>
          <p:nvSpPr>
            <p:cNvPr id="78" name="Google Shape;78;p2"/>
            <p:cNvSpPr txBox="1"/>
            <p:nvPr/>
          </p:nvSpPr>
          <p:spPr>
            <a:xfrm>
              <a:off x="811953" y="4594807"/>
              <a:ext cx="1312148" cy="299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CHAPTER </a:t>
              </a: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04</a:t>
              </a:r>
              <a:endParaRPr/>
            </a:p>
          </p:txBody>
        </p:sp>
        <p:cxnSp>
          <p:nvCxnSpPr>
            <p:cNvPr id="79" name="Google Shape;79;p2"/>
            <p:cNvCxnSpPr/>
            <p:nvPr/>
          </p:nvCxnSpPr>
          <p:spPr>
            <a:xfrm>
              <a:off x="2145384" y="4638205"/>
              <a:ext cx="0" cy="220980"/>
            </a:xfrm>
            <a:prstGeom prst="straightConnector1">
              <a:avLst/>
            </a:prstGeom>
            <a:noFill/>
            <a:ln w="12700" cap="flat" cmpd="sng">
              <a:solidFill>
                <a:schemeClr val="dk1">
                  <a:alpha val="4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80" name="Google Shape;80;p2"/>
          <p:cNvGrpSpPr/>
          <p:nvPr/>
        </p:nvGrpSpPr>
        <p:grpSpPr>
          <a:xfrm>
            <a:off x="332714" y="2575978"/>
            <a:ext cx="6336582" cy="830956"/>
            <a:chOff x="2145384" y="2542034"/>
            <a:chExt cx="2975480" cy="735815"/>
          </a:xfrm>
        </p:grpSpPr>
        <p:sp>
          <p:nvSpPr>
            <p:cNvPr id="81" name="Google Shape;81;p2"/>
            <p:cNvSpPr txBox="1"/>
            <p:nvPr/>
          </p:nvSpPr>
          <p:spPr>
            <a:xfrm>
              <a:off x="2204864" y="2542034"/>
              <a:ext cx="2916000" cy="73581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altLang="ko-KR" sz="2400" dirty="0" smtClean="0">
                <a:solidFill>
                  <a:srgbClr val="D8D8D8"/>
                </a:solidFill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dirty="0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2" name="Google Shape;82;p2"/>
            <p:cNvCxnSpPr/>
            <p:nvPr/>
          </p:nvCxnSpPr>
          <p:spPr>
            <a:xfrm>
              <a:off x="2145384" y="2608887"/>
              <a:ext cx="0" cy="220980"/>
            </a:xfrm>
            <a:prstGeom prst="straightConnector1">
              <a:avLst/>
            </a:prstGeom>
            <a:noFill/>
            <a:ln w="12700" cap="flat" cmpd="sng">
              <a:solidFill>
                <a:schemeClr val="dk1">
                  <a:alpha val="49803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3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88" name="Google Shape;88;p3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0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sz="1100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3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CHAPTER</a:t>
              </a:r>
              <a:endParaRPr/>
            </a:p>
          </p:txBody>
        </p:sp>
      </p:grpSp>
      <p:grpSp>
        <p:nvGrpSpPr>
          <p:cNvPr id="90" name="Google Shape;90;p3"/>
          <p:cNvGrpSpPr/>
          <p:nvPr/>
        </p:nvGrpSpPr>
        <p:grpSpPr>
          <a:xfrm>
            <a:off x="667994" y="4161863"/>
            <a:ext cx="3528392" cy="1005790"/>
            <a:chOff x="1564596" y="4536237"/>
            <a:chExt cx="3528392" cy="1005790"/>
          </a:xfrm>
        </p:grpSpPr>
        <p:sp>
          <p:nvSpPr>
            <p:cNvPr id="91" name="Google Shape;91;p3"/>
            <p:cNvSpPr txBox="1"/>
            <p:nvPr/>
          </p:nvSpPr>
          <p:spPr>
            <a:xfrm>
              <a:off x="1564596" y="4680253"/>
              <a:ext cx="3528392" cy="8617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5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인적사항</a:t>
              </a:r>
              <a:endParaRPr sz="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2" name="Google Shape;92;p3"/>
            <p:cNvCxnSpPr/>
            <p:nvPr/>
          </p:nvCxnSpPr>
          <p:spPr>
            <a:xfrm>
              <a:off x="1664804" y="4536237"/>
              <a:ext cx="1109224" cy="0"/>
            </a:xfrm>
            <a:prstGeom prst="straightConnector1">
              <a:avLst/>
            </a:prstGeom>
            <a:noFill/>
            <a:ln w="76200" cap="rnd" cmpd="sng">
              <a:solidFill>
                <a:srgbClr val="FF6B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인적사항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338199" y="4250440"/>
            <a:ext cx="6186400" cy="1235619"/>
            <a:chOff x="320927" y="6156179"/>
            <a:chExt cx="6186400" cy="1235619"/>
          </a:xfrm>
        </p:grpSpPr>
        <p:graphicFrame>
          <p:nvGraphicFramePr>
            <p:cNvPr id="102" name="Google Shape;102;p4"/>
            <p:cNvGraphicFramePr/>
            <p:nvPr>
              <p:extLst>
                <p:ext uri="{D42A27DB-BD31-4B8C-83A1-F6EECF244321}">
                  <p14:modId xmlns:p14="http://schemas.microsoft.com/office/powerpoint/2010/main" val="3549313614"/>
                </p:ext>
              </p:extLst>
            </p:nvPr>
          </p:nvGraphicFramePr>
          <p:xfrm>
            <a:off x="320927" y="6671798"/>
            <a:ext cx="6186400" cy="720000"/>
          </p:xfrm>
          <a:graphic>
            <a:graphicData uri="http://schemas.openxmlformats.org/drawingml/2006/table">
              <a:tbl>
                <a:tblPr firstRow="1" bandRow="1">
                  <a:noFill/>
                  <a:tableStyleId>{9CD98701-B124-4EF3-8448-65C995DFFD93}</a:tableStyleId>
                </a:tblPr>
                <a:tblGrid>
                  <a:gridCol w="154660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154660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1546600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1546600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</a:tblGrid>
                <a:tr h="360000"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1200" b="1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기간</a:t>
                        </a:r>
                        <a:endParaRPr dirty="0"/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1200" b="1" u="none" strike="noStrike" cap="none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학교명</a:t>
                        </a:r>
                        <a:endParaRPr/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1200" b="1" u="none" strike="noStrike" cap="none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학과</a:t>
                        </a:r>
                        <a:endParaRPr/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1200" b="1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소재지</a:t>
                        </a:r>
                        <a:endParaRPr dirty="0"/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360000"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-US" sz="1200" b="1" u="none" strike="noStrike" cap="none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2013.03-2020.08</a:t>
                        </a:r>
                        <a:endParaRPr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altLang="en-US" sz="1200" b="1" u="none" strike="noStrike" cap="none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건국대학교</a:t>
                        </a:r>
                        <a:endParaRPr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altLang="en-US" sz="1200" b="1" u="none" strike="noStrike" cap="none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경제학과</a:t>
                        </a:r>
                        <a:endParaRPr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altLang="en-US" sz="1200" b="1" u="none" strike="noStrike" cap="none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서울</a:t>
                        </a:r>
                        <a:endParaRPr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</a:tbl>
            </a:graphicData>
          </a:graphic>
        </p:graphicFrame>
        <p:grpSp>
          <p:nvGrpSpPr>
            <p:cNvPr id="103" name="Google Shape;103;p4"/>
            <p:cNvGrpSpPr/>
            <p:nvPr/>
          </p:nvGrpSpPr>
          <p:grpSpPr>
            <a:xfrm>
              <a:off x="320927" y="6156179"/>
              <a:ext cx="975000" cy="312619"/>
              <a:chOff x="332652" y="4143997"/>
              <a:chExt cx="975000" cy="312619"/>
            </a:xfrm>
          </p:grpSpPr>
          <p:sp>
            <p:nvSpPr>
              <p:cNvPr id="104" name="Google Shape;104;p4"/>
              <p:cNvSpPr/>
              <p:nvPr/>
            </p:nvSpPr>
            <p:spPr>
              <a:xfrm>
                <a:off x="332652" y="4210316"/>
                <a:ext cx="975000" cy="24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600" b="1" dirty="0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rPr>
                  <a:t>학력사항</a:t>
                </a:r>
                <a:endParaRPr dirty="0"/>
              </a:p>
            </p:txBody>
          </p:sp>
          <p:cxnSp>
            <p:nvCxnSpPr>
              <p:cNvPr id="105" name="Google Shape;105;p4"/>
              <p:cNvCxnSpPr/>
              <p:nvPr/>
            </p:nvCxnSpPr>
            <p:spPr>
              <a:xfrm>
                <a:off x="359272" y="4143997"/>
                <a:ext cx="169788" cy="596"/>
              </a:xfrm>
              <a:prstGeom prst="straightConnector1">
                <a:avLst/>
              </a:prstGeom>
              <a:noFill/>
              <a:ln w="38100" cap="rnd" cmpd="sng">
                <a:solidFill>
                  <a:srgbClr val="FF6B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</p:grpSp>
      <p:grpSp>
        <p:nvGrpSpPr>
          <p:cNvPr id="5" name="그룹 4"/>
          <p:cNvGrpSpPr/>
          <p:nvPr/>
        </p:nvGrpSpPr>
        <p:grpSpPr>
          <a:xfrm>
            <a:off x="334802" y="6603108"/>
            <a:ext cx="6186399" cy="1507341"/>
            <a:chOff x="320928" y="7636777"/>
            <a:chExt cx="6186399" cy="1507341"/>
          </a:xfrm>
        </p:grpSpPr>
        <p:graphicFrame>
          <p:nvGraphicFramePr>
            <p:cNvPr id="106" name="Google Shape;106;p4"/>
            <p:cNvGraphicFramePr/>
            <p:nvPr>
              <p:extLst>
                <p:ext uri="{D42A27DB-BD31-4B8C-83A1-F6EECF244321}">
                  <p14:modId xmlns:p14="http://schemas.microsoft.com/office/powerpoint/2010/main" val="2329837914"/>
                </p:ext>
              </p:extLst>
            </p:nvPr>
          </p:nvGraphicFramePr>
          <p:xfrm>
            <a:off x="320928" y="8144028"/>
            <a:ext cx="6186399" cy="1000090"/>
          </p:xfrm>
          <a:graphic>
            <a:graphicData uri="http://schemas.openxmlformats.org/drawingml/2006/table">
              <a:tbl>
                <a:tblPr firstRow="1" bandRow="1">
                  <a:noFill/>
                  <a:tableStyleId>{9CD98701-B124-4EF3-8448-65C995DFFD93}</a:tableStyleId>
                </a:tblPr>
                <a:tblGrid>
                  <a:gridCol w="1530354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1537252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3118793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</a:tblGrid>
                <a:tr h="360000"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sz="1200" b="1" u="none" strike="noStrike" cap="none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기간</a:t>
                        </a:r>
                        <a:endParaRPr/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altLang="en-US" sz="1200" b="1" u="none" strike="noStrike" cap="none" dirty="0" err="1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sym typeface="Malgun Gothic"/>
                          </a:rPr>
                          <a:t>교육명</a:t>
                        </a:r>
                        <a:endParaRPr dirty="0"/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altLang="en-US" sz="1200" b="1" u="none" strike="noStrike" cap="none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교육내용</a:t>
                        </a:r>
                        <a:endParaRPr dirty="0"/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360000"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-US" sz="1200" b="1" u="none" strike="noStrike" cap="none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2021.09-2021.12</a:t>
                        </a:r>
                        <a:endParaRPr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ko-KR" altLang="en-US" sz="1200" dirty="0" err="1" smtClean="0">
                            <a:solidFill>
                              <a:srgbClr val="262626"/>
                            </a:solidFill>
                          </a:rPr>
                          <a:t>온오프</a:t>
                        </a:r>
                        <a:r>
                          <a:rPr lang="ko-KR" altLang="en-US" sz="1200" dirty="0" smtClean="0">
                            <a:solidFill>
                              <a:srgbClr val="262626"/>
                            </a:solidFill>
                          </a:rPr>
                          <a:t> 연계 </a:t>
                        </a:r>
                        <a:r>
                          <a:rPr lang="en-US" altLang="ko-KR" sz="1200" dirty="0" smtClean="0">
                            <a:solidFill>
                              <a:srgbClr val="262626"/>
                            </a:solidFill>
                          </a:rPr>
                          <a:t>AI </a:t>
                        </a:r>
                        <a:r>
                          <a:rPr lang="ko-KR" altLang="en-US" sz="1200" dirty="0" smtClean="0">
                            <a:solidFill>
                              <a:srgbClr val="262626"/>
                            </a:solidFill>
                          </a:rPr>
                          <a:t>지능형 서비스 개발 과정</a:t>
                        </a:r>
                        <a:endParaRPr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-US" sz="1200" b="1" u="none" strike="noStrike" cap="none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Java , spring</a:t>
                        </a:r>
                        <a:r>
                          <a:rPr lang="en-US" sz="1200" b="1" u="none" strike="noStrike" cap="none" baseline="0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 , </a:t>
                        </a:r>
                        <a:r>
                          <a:rPr lang="en-US" sz="1200" b="1" u="none" strike="noStrike" cap="none" baseline="0" dirty="0" err="1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mvc</a:t>
                        </a:r>
                        <a:r>
                          <a:rPr lang="en-US" sz="1200" b="1" u="none" strike="noStrike" cap="none" baseline="0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 , </a:t>
                        </a:r>
                        <a:r>
                          <a:rPr lang="en-US" sz="1200" b="1" u="none" strike="noStrike" cap="none" baseline="0" dirty="0" err="1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mysql</a:t>
                        </a:r>
                        <a:r>
                          <a:rPr lang="en-US" sz="1200" b="1" u="none" strike="noStrike" cap="none" baseline="0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 </a:t>
                        </a:r>
                        <a:r>
                          <a:rPr lang="ko-KR" altLang="en-US" sz="1200" b="1" u="none" strike="noStrike" cap="none" baseline="0" dirty="0" smtClean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rPr>
                          <a:t>의 기초 교육 및 팀 프로젝트 진행</a:t>
                        </a:r>
                        <a:endParaRPr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262626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</a:tbl>
            </a:graphicData>
          </a:graphic>
        </p:graphicFrame>
        <p:grpSp>
          <p:nvGrpSpPr>
            <p:cNvPr id="107" name="Google Shape;107;p4"/>
            <p:cNvGrpSpPr/>
            <p:nvPr/>
          </p:nvGrpSpPr>
          <p:grpSpPr>
            <a:xfrm>
              <a:off x="338199" y="7636777"/>
              <a:ext cx="886500" cy="312626"/>
              <a:chOff x="332652" y="4143997"/>
              <a:chExt cx="886500" cy="312626"/>
            </a:xfrm>
          </p:grpSpPr>
          <p:sp>
            <p:nvSpPr>
              <p:cNvPr id="108" name="Google Shape;108;p4"/>
              <p:cNvSpPr/>
              <p:nvPr/>
            </p:nvSpPr>
            <p:spPr>
              <a:xfrm>
                <a:off x="332652" y="4210323"/>
                <a:ext cx="886500" cy="24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1600" b="1" dirty="0" err="1" smtClean="0">
                    <a:solidFill>
                      <a:srgbClr val="262626"/>
                    </a:solidFill>
                  </a:rPr>
                  <a:t>교육</a:t>
                </a:r>
                <a:r>
                  <a:rPr lang="ko-KR" sz="1600" b="1" dirty="0" err="1" smtClean="0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rPr>
                  <a:t>사항</a:t>
                </a:r>
                <a:endParaRPr dirty="0"/>
              </a:p>
            </p:txBody>
          </p:sp>
          <p:cxnSp>
            <p:nvCxnSpPr>
              <p:cNvPr id="109" name="Google Shape;109;p4"/>
              <p:cNvCxnSpPr/>
              <p:nvPr/>
            </p:nvCxnSpPr>
            <p:spPr>
              <a:xfrm>
                <a:off x="359272" y="4143997"/>
                <a:ext cx="169788" cy="596"/>
              </a:xfrm>
              <a:prstGeom prst="straightConnector1">
                <a:avLst/>
              </a:prstGeom>
              <a:noFill/>
              <a:ln w="38100" cap="rnd" cmpd="sng">
                <a:solidFill>
                  <a:srgbClr val="FF6B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</p:grpSp>
      <p:grpSp>
        <p:nvGrpSpPr>
          <p:cNvPr id="110" name="Google Shape;110;p4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11" name="Google Shape;111;p4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12" name="Google Shape;112;p4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320926" y="1209472"/>
            <a:ext cx="6186401" cy="2217640"/>
            <a:chOff x="320927" y="3704373"/>
            <a:chExt cx="6186401" cy="2217640"/>
          </a:xfrm>
        </p:grpSpPr>
        <p:grpSp>
          <p:nvGrpSpPr>
            <p:cNvPr id="99" name="Google Shape;99;p4"/>
            <p:cNvGrpSpPr/>
            <p:nvPr/>
          </p:nvGrpSpPr>
          <p:grpSpPr>
            <a:xfrm>
              <a:off x="320927" y="3704373"/>
              <a:ext cx="975000" cy="312510"/>
              <a:chOff x="332656" y="4143997"/>
              <a:chExt cx="666849" cy="312541"/>
            </a:xfrm>
          </p:grpSpPr>
          <p:sp>
            <p:nvSpPr>
              <p:cNvPr id="100" name="Google Shape;100;p4"/>
              <p:cNvSpPr/>
              <p:nvPr/>
            </p:nvSpPr>
            <p:spPr>
              <a:xfrm>
                <a:off x="332656" y="4210317"/>
                <a:ext cx="666849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sz="1600" b="1">
                    <a:solidFill>
                      <a:srgbClr val="262626"/>
                    </a:solidFill>
                    <a:latin typeface="Arial"/>
                    <a:ea typeface="Arial"/>
                    <a:cs typeface="Arial"/>
                    <a:sym typeface="Arial"/>
                  </a:rPr>
                  <a:t>인적사항</a:t>
                </a:r>
                <a:endParaRPr/>
              </a:p>
            </p:txBody>
          </p:sp>
          <p:cxnSp>
            <p:nvCxnSpPr>
              <p:cNvPr id="101" name="Google Shape;101;p4"/>
              <p:cNvCxnSpPr/>
              <p:nvPr/>
            </p:nvCxnSpPr>
            <p:spPr>
              <a:xfrm>
                <a:off x="359272" y="4143997"/>
                <a:ext cx="169788" cy="596"/>
              </a:xfrm>
              <a:prstGeom prst="straightConnector1">
                <a:avLst/>
              </a:prstGeom>
              <a:noFill/>
              <a:ln w="38100" cap="rnd" cmpd="sng">
                <a:solidFill>
                  <a:srgbClr val="FF6B0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grpSp>
          <p:nvGrpSpPr>
            <p:cNvPr id="2" name="그룹 1"/>
            <p:cNvGrpSpPr/>
            <p:nvPr/>
          </p:nvGrpSpPr>
          <p:grpSpPr>
            <a:xfrm>
              <a:off x="320927" y="4107247"/>
              <a:ext cx="6186401" cy="1814766"/>
              <a:chOff x="320927" y="4107247"/>
              <a:chExt cx="6186401" cy="1814766"/>
            </a:xfrm>
          </p:grpSpPr>
          <p:graphicFrame>
            <p:nvGraphicFramePr>
              <p:cNvPr id="98" name="Google Shape;98;p4"/>
              <p:cNvGraphicFramePr/>
              <p:nvPr>
                <p:extLst>
                  <p:ext uri="{D42A27DB-BD31-4B8C-83A1-F6EECF244321}">
                    <p14:modId xmlns:p14="http://schemas.microsoft.com/office/powerpoint/2010/main" val="581601387"/>
                  </p:ext>
                </p:extLst>
              </p:nvPr>
            </p:nvGraphicFramePr>
            <p:xfrm>
              <a:off x="320927" y="4118383"/>
              <a:ext cx="6186401" cy="1803630"/>
            </p:xfrm>
            <a:graphic>
              <a:graphicData uri="http://schemas.openxmlformats.org/drawingml/2006/table">
                <a:tbl>
                  <a:tblPr firstRow="1" bandRow="1">
                    <a:noFill/>
                    <a:tableStyleId>{9CD98701-B124-4EF3-8448-65C995DFFD93}</a:tableStyleId>
                  </a:tblPr>
                  <a:tblGrid>
                    <a:gridCol w="726397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577869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726397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  <a:gridCol w="1577869">
                      <a:extLst>
                        <a:ext uri="{9D8B030D-6E8A-4147-A177-3AD203B41FA5}">
                          <a16:colId xmlns:a16="http://schemas.microsoft.com/office/drawing/2014/main" val="20003"/>
                        </a:ext>
                      </a:extLst>
                    </a:gridCol>
                    <a:gridCol w="1577869">
                      <a:extLst>
                        <a:ext uri="{9D8B030D-6E8A-4147-A177-3AD203B41FA5}">
                          <a16:colId xmlns:a16="http://schemas.microsoft.com/office/drawing/2014/main" val="3267518714"/>
                        </a:ext>
                      </a:extLst>
                    </a:gridCol>
                  </a:tblGrid>
                  <a:tr h="4320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1" u="none" strike="noStrike" cap="none" dirty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성명</a:t>
                          </a:r>
                          <a:endParaRPr dirty="0"/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2F2F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altLang="en-US" sz="1200" b="0" u="none" strike="noStrike" cap="none" dirty="0" err="1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조정준</a:t>
                          </a: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1" u="none" strike="noStrike" cap="none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성별</a:t>
                          </a:r>
                          <a:endParaRPr/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2F2F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0" u="none" strike="noStrike" cap="none" dirty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남자</a:t>
                          </a: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 algn="ctr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4320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1" u="none" strike="noStrike" cap="none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휴대폰</a:t>
                          </a:r>
                          <a:endParaRPr/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2F2F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010-6694-9115</a:t>
                          </a: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1" u="none" strike="noStrike" cap="none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이메일</a:t>
                          </a:r>
                          <a:endParaRPr/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2F2F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wjdwns1227@naver.com</a:t>
                          </a: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 algn="ctr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 algn="ctr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4320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1" u="none" strike="noStrike" cap="none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생년월일</a:t>
                          </a:r>
                          <a:endParaRPr/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2F2F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1993.12.27</a:t>
                          </a: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1" u="none" strike="noStrike" cap="none" dirty="0" err="1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병역구분</a:t>
                          </a:r>
                          <a:endParaRPr dirty="0"/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2F2F2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altLang="en-US" sz="1200" b="0" u="none" strike="noStrike" cap="none" dirty="0" err="1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만기전역</a:t>
                          </a: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 algn="ctr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9525" cap="flat" cmpd="sng" algn="ctr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432000"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sz="1200" b="1" u="none" strike="noStrike" cap="none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주소</a:t>
                          </a:r>
                          <a:endParaRPr/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  <a:solidFill>
                          <a:srgbClr val="F2F2F2"/>
                        </a:solidFill>
                      </a:tcPr>
                    </a:tc>
                    <a:tc gridSpan="3"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ko-KR" alt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서울특별시 강동구 </a:t>
                          </a:r>
                          <a:r>
                            <a:rPr lang="ko-KR" altLang="en-US" sz="1200" b="0" u="none" strike="noStrike" cap="none" dirty="0" err="1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풍성로</a:t>
                          </a:r>
                          <a:r>
                            <a:rPr lang="ko-KR" alt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 </a:t>
                          </a:r>
                          <a:r>
                            <a:rPr lang="en-US" altLang="ko-KR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57</a:t>
                          </a:r>
                          <a:r>
                            <a:rPr lang="ko-KR" alt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길 </a:t>
                          </a:r>
                          <a:r>
                            <a:rPr lang="en-US" altLang="ko-KR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39 </a:t>
                          </a:r>
                          <a:r>
                            <a:rPr lang="ko-KR" altLang="en-US" sz="1200" b="0" u="none" strike="noStrike" cap="none" dirty="0" err="1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주함해븐빌</a:t>
                          </a:r>
                          <a:r>
                            <a:rPr lang="ko-KR" alt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 </a:t>
                          </a:r>
                          <a:r>
                            <a:rPr lang="en-US" altLang="ko-KR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3</a:t>
                          </a:r>
                          <a:r>
                            <a:rPr lang="ko-KR" alt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동 </a:t>
                          </a:r>
                          <a:r>
                            <a:rPr lang="en-US" altLang="ko-KR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301</a:t>
                          </a:r>
                          <a:r>
                            <a:rPr lang="ko-KR" altLang="en-US" sz="1200" b="0" u="none" strike="noStrike" cap="none" dirty="0" smtClean="0">
                              <a:solidFill>
                                <a:srgbClr val="262626"/>
                              </a:solidFill>
                              <a:latin typeface="Malgun Gothic"/>
                              <a:ea typeface="Malgun Gothic"/>
                              <a:cs typeface="Malgun Gothic"/>
                              <a:sym typeface="Malgun Gothic"/>
                            </a:rPr>
                            <a:t>호</a:t>
                          </a: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 algn="ctr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200" b="1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sz="1200" b="0" u="none" strike="noStrike" cap="none" dirty="0">
                            <a:solidFill>
                              <a:srgbClr val="262626"/>
                            </a:solidFill>
                            <a:latin typeface="Malgun Gothic"/>
                            <a:ea typeface="Malgun Gothic"/>
                            <a:cs typeface="Malgun Gothic"/>
                            <a:sym typeface="Malgun Gothic"/>
                          </a:endParaRPr>
                        </a:p>
                      </a:txBody>
                      <a:tcPr marL="91450" marR="91450" marT="45725" marB="45725" anchor="ctr">
                        <a:lnL w="9525" cap="flat" cmpd="sng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L>
                        <a:lnR w="9525" cap="flat" cmpd="sng" algn="ctr">
                          <a:solidFill>
                            <a:srgbClr val="000000">
                              <a:alpha val="0"/>
                            </a:srgbClr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R>
                        <a:lnT w="9525" cap="flat" cmpd="sng" algn="ctr">
                          <a:solidFill>
                            <a:srgbClr val="A5A5A5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T>
                        <a:lnB w="12700" cap="flat" cmpd="sng" algn="ctr">
                          <a:solidFill>
                            <a:srgbClr val="262626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</a:tbl>
              </a:graphicData>
            </a:graphic>
          </p:graphicFrame>
          <p:pic>
            <p:nvPicPr>
              <p:cNvPr id="18" name="그림 1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08736" y="4107247"/>
                <a:ext cx="1198591" cy="1801185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oogle Shape;117;p5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118" name="Google Shape;118;p5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0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sz="1100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5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CHAPTER</a:t>
              </a:r>
              <a:endParaRPr/>
            </a:p>
          </p:txBody>
        </p:sp>
      </p:grpSp>
      <p:grpSp>
        <p:nvGrpSpPr>
          <p:cNvPr id="120" name="Google Shape;120;p5"/>
          <p:cNvGrpSpPr/>
          <p:nvPr/>
        </p:nvGrpSpPr>
        <p:grpSpPr>
          <a:xfrm>
            <a:off x="667994" y="4161863"/>
            <a:ext cx="4268100" cy="1005916"/>
            <a:chOff x="667994" y="4161863"/>
            <a:chExt cx="4268100" cy="1005916"/>
          </a:xfrm>
        </p:grpSpPr>
        <p:sp>
          <p:nvSpPr>
            <p:cNvPr id="121" name="Google Shape;121;p5"/>
            <p:cNvSpPr txBox="1"/>
            <p:nvPr/>
          </p:nvSpPr>
          <p:spPr>
            <a:xfrm>
              <a:off x="667994" y="4305879"/>
              <a:ext cx="42681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ko-KR" sz="5000" b="1"/>
                <a:t>프로그래밍 역량</a:t>
              </a:r>
              <a:endParaRPr/>
            </a:p>
          </p:txBody>
        </p:sp>
        <p:cxnSp>
          <p:nvCxnSpPr>
            <p:cNvPr id="122" name="Google Shape;122;p5"/>
            <p:cNvCxnSpPr/>
            <p:nvPr/>
          </p:nvCxnSpPr>
          <p:spPr>
            <a:xfrm>
              <a:off x="768202" y="4161863"/>
              <a:ext cx="1109224" cy="0"/>
            </a:xfrm>
            <a:prstGeom prst="straightConnector1">
              <a:avLst/>
            </a:prstGeom>
            <a:noFill/>
            <a:ln w="76200" cap="rnd" cmpd="sng">
              <a:solidFill>
                <a:srgbClr val="FF6B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2. 프로그래밍 역량</a:t>
            </a:r>
            <a:endParaRPr/>
          </a:p>
        </p:txBody>
      </p:sp>
      <p:grpSp>
        <p:nvGrpSpPr>
          <p:cNvPr id="128" name="Google Shape;128;p6"/>
          <p:cNvGrpSpPr/>
          <p:nvPr/>
        </p:nvGrpSpPr>
        <p:grpSpPr>
          <a:xfrm>
            <a:off x="338213" y="1207902"/>
            <a:ext cx="2903348" cy="312510"/>
            <a:chOff x="332656" y="4143997"/>
            <a:chExt cx="2295500" cy="312541"/>
          </a:xfrm>
        </p:grpSpPr>
        <p:sp>
          <p:nvSpPr>
            <p:cNvPr id="129" name="Google Shape;129;p6"/>
            <p:cNvSpPr/>
            <p:nvPr/>
          </p:nvSpPr>
          <p:spPr>
            <a:xfrm>
              <a:off x="332656" y="4210317"/>
              <a:ext cx="2295500" cy="246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프로그래밍  및 라이브러리 역량</a:t>
              </a:r>
              <a:endParaRPr/>
            </a:p>
          </p:txBody>
        </p:sp>
        <p:cxnSp>
          <p:nvCxnSpPr>
            <p:cNvPr id="130" name="Google Shape;130;p6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aphicFrame>
        <p:nvGraphicFramePr>
          <p:cNvPr id="131" name="Google Shape;131;p6"/>
          <p:cNvGraphicFramePr/>
          <p:nvPr>
            <p:extLst>
              <p:ext uri="{D42A27DB-BD31-4B8C-83A1-F6EECF244321}">
                <p14:modId xmlns:p14="http://schemas.microsoft.com/office/powerpoint/2010/main" val="2340063421"/>
              </p:ext>
            </p:extLst>
          </p:nvPr>
        </p:nvGraphicFramePr>
        <p:xfrm>
          <a:off x="333373" y="1640681"/>
          <a:ext cx="6186450" cy="2262980"/>
        </p:xfrm>
        <a:graphic>
          <a:graphicData uri="http://schemas.openxmlformats.org/drawingml/2006/table">
            <a:tbl>
              <a:tblPr firstRow="1" bandRow="1">
                <a:noFill/>
                <a:tableStyleId>{9CD98701-B124-4EF3-8448-65C995DFFD93}</a:tableStyleId>
              </a:tblPr>
              <a:tblGrid>
                <a:gridCol w="1374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3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08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1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프로그래밍 언어</a:t>
                      </a:r>
                      <a:endParaRPr sz="1200" b="1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62626"/>
                        </a:buClr>
                        <a:buSzPts val="1200"/>
                        <a:buFont typeface="Malgun Gothic"/>
                        <a:buNone/>
                      </a:pPr>
                      <a:endParaRPr sz="1200" b="1" i="0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262626"/>
                        </a:buClr>
                        <a:buSzPts val="1200"/>
                        <a:buFont typeface="Malgun Gothic"/>
                        <a:buNone/>
                      </a:pPr>
                      <a:r>
                        <a:rPr lang="ko-KR" altLang="en-US" sz="1200" b="1" i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구현 가능 정도</a:t>
                      </a:r>
                      <a:endParaRPr sz="1200" b="1" i="0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JAVA /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SPRING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MVC</a:t>
                      </a:r>
                      <a:r>
                        <a:rPr lang="ko-KR" altLang="en-US" dirty="0" smtClean="0"/>
                        <a:t>구조 구현 가능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MYSQL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smtClean="0"/>
                        <a:t>기본적 </a:t>
                      </a:r>
                      <a:r>
                        <a:rPr lang="en-US" altLang="ko-KR" dirty="0" smtClean="0"/>
                        <a:t>CRUD </a:t>
                      </a:r>
                      <a:r>
                        <a:rPr lang="ko-KR" altLang="en-US" dirty="0" smtClean="0"/>
                        <a:t>구현 가능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MYBATIS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SPRING</a:t>
                      </a:r>
                      <a:r>
                        <a:rPr lang="ko-KR" altLang="en-US" dirty="0" smtClean="0"/>
                        <a:t>에서 연결하고 활용 가능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JS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smtClean="0"/>
                        <a:t>함수</a:t>
                      </a:r>
                      <a:r>
                        <a:rPr lang="en-US" altLang="ko-KR" dirty="0" smtClean="0"/>
                        <a:t>, AJAX </a:t>
                      </a:r>
                      <a:r>
                        <a:rPr lang="ko-KR" altLang="en-US" dirty="0" smtClean="0"/>
                        <a:t>등 사용가능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ORACLE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smtClean="0"/>
                        <a:t>기본적 </a:t>
                      </a:r>
                      <a:r>
                        <a:rPr lang="en-US" altLang="ko-KR" dirty="0" smtClean="0"/>
                        <a:t>CRUD </a:t>
                      </a:r>
                      <a:r>
                        <a:rPr lang="ko-KR" altLang="en-US" dirty="0" smtClean="0"/>
                        <a:t>구현 가능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132" name="Google Shape;132;p6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33" name="Google Shape;133;p6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34" name="Google Shape;134;p6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" name="Google Shape;135;p6"/>
          <p:cNvSpPr/>
          <p:nvPr/>
        </p:nvSpPr>
        <p:spPr>
          <a:xfrm>
            <a:off x="338202" y="5600575"/>
            <a:ext cx="6186425" cy="3600575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" name="Google Shape;136;p6"/>
          <p:cNvGrpSpPr/>
          <p:nvPr/>
        </p:nvGrpSpPr>
        <p:grpSpPr>
          <a:xfrm>
            <a:off x="338197" y="5167980"/>
            <a:ext cx="3824100" cy="312620"/>
            <a:chOff x="332650" y="4143997"/>
            <a:chExt cx="3824100" cy="312620"/>
          </a:xfrm>
        </p:grpSpPr>
        <p:sp>
          <p:nvSpPr>
            <p:cNvPr id="137" name="Google Shape;137;p6"/>
            <p:cNvSpPr/>
            <p:nvPr/>
          </p:nvSpPr>
          <p:spPr>
            <a:xfrm>
              <a:off x="332650" y="4210317"/>
              <a:ext cx="38241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 smtClean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GitHub</a:t>
              </a:r>
              <a:endParaRPr sz="1600" b="1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8" name="Google Shape;138;p6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4" name="Google Shape;136;p6"/>
          <p:cNvGrpSpPr/>
          <p:nvPr/>
        </p:nvGrpSpPr>
        <p:grpSpPr>
          <a:xfrm>
            <a:off x="333373" y="4513585"/>
            <a:ext cx="3824100" cy="804984"/>
            <a:chOff x="332650" y="4143997"/>
            <a:chExt cx="3824100" cy="804984"/>
          </a:xfrm>
        </p:grpSpPr>
        <p:sp>
          <p:nvSpPr>
            <p:cNvPr id="15" name="Google Shape;137;p6"/>
            <p:cNvSpPr/>
            <p:nvPr/>
          </p:nvSpPr>
          <p:spPr>
            <a:xfrm>
              <a:off x="332650" y="4210317"/>
              <a:ext cx="3824100" cy="7386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 err="1" smtClean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GitHub</a:t>
              </a:r>
              <a:r>
                <a:rPr lang="ko-KR" altLang="en-US" sz="1600" b="1" dirty="0" err="1" smtClean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주소</a:t>
              </a:r>
              <a:endParaRPr lang="en-US" altLang="ko-KR" sz="1600" b="1" dirty="0" smtClean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r>
                <a:rPr lang="en-US" altLang="ko-KR" sz="1600" spc="-150" dirty="0" smtClean="0">
                  <a:solidFill>
                    <a:schemeClr val="tx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Gothic A1 ExtraBold"/>
                  <a:sym typeface="Gothic A1 ExtraBold"/>
                </a:rPr>
                <a:t>https</a:t>
              </a:r>
              <a:r>
                <a:rPr lang="en-US" altLang="ko-KR" sz="1600" spc="-150" dirty="0">
                  <a:solidFill>
                    <a:schemeClr val="tx1"/>
                  </a:solidFill>
                  <a:latin typeface="Noto Sans KR" panose="020B0500000000000000" pitchFamily="34" charset="-128"/>
                  <a:ea typeface="Noto Sans KR" panose="020B0500000000000000" pitchFamily="34" charset="-128"/>
                  <a:cs typeface="Gothic A1 ExtraBold"/>
                  <a:sym typeface="Gothic A1 ExtraBold"/>
                </a:rPr>
                <a:t>://github.com/JeongJoonCho</a:t>
              </a:r>
              <a:endParaRPr lang="en-US" altLang="ko-KR" sz="1600" spc="-150" dirty="0">
                <a:solidFill>
                  <a:schemeClr val="bg1">
                    <a:lumMod val="65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Gothic A1 ExtraBold"/>
                <a:sym typeface="Gothic A1 ExtraBold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" name="Google Shape;138;p6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49" y="5642990"/>
            <a:ext cx="6191274" cy="35581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oogle Shape;143;p7"/>
          <p:cNvGrpSpPr/>
          <p:nvPr/>
        </p:nvGrpSpPr>
        <p:grpSpPr>
          <a:xfrm>
            <a:off x="4777690" y="1544864"/>
            <a:ext cx="1893468" cy="1825393"/>
            <a:chOff x="4625374" y="980037"/>
            <a:chExt cx="1893468" cy="1825393"/>
          </a:xfrm>
        </p:grpSpPr>
        <p:sp>
          <p:nvSpPr>
            <p:cNvPr id="144" name="Google Shape;144;p7"/>
            <p:cNvSpPr txBox="1"/>
            <p:nvPr/>
          </p:nvSpPr>
          <p:spPr>
            <a:xfrm>
              <a:off x="4625374" y="1020326"/>
              <a:ext cx="1893468" cy="178510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0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1000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7"/>
            <p:cNvSpPr txBox="1"/>
            <p:nvPr/>
          </p:nvSpPr>
          <p:spPr>
            <a:xfrm>
              <a:off x="4895924" y="980037"/>
              <a:ext cx="135236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4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CHAPTER</a:t>
              </a:r>
              <a:endParaRPr/>
            </a:p>
          </p:txBody>
        </p:sp>
      </p:grpSp>
      <p:grpSp>
        <p:nvGrpSpPr>
          <p:cNvPr id="146" name="Google Shape;146;p7"/>
          <p:cNvGrpSpPr/>
          <p:nvPr/>
        </p:nvGrpSpPr>
        <p:grpSpPr>
          <a:xfrm>
            <a:off x="667994" y="4161863"/>
            <a:ext cx="4268100" cy="1775716"/>
            <a:chOff x="667994" y="4161863"/>
            <a:chExt cx="4268100" cy="1775716"/>
          </a:xfrm>
        </p:grpSpPr>
        <p:sp>
          <p:nvSpPr>
            <p:cNvPr id="147" name="Google Shape;147;p7"/>
            <p:cNvSpPr txBox="1"/>
            <p:nvPr/>
          </p:nvSpPr>
          <p:spPr>
            <a:xfrm>
              <a:off x="667994" y="4305879"/>
              <a:ext cx="4268100" cy="163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600"/>
                </a:spcBef>
                <a:spcAft>
                  <a:spcPts val="0"/>
                </a:spcAft>
                <a:buNone/>
              </a:pPr>
              <a:r>
                <a:rPr lang="ko-KR" sz="5000" b="1"/>
                <a:t>프로젝트 및 수상</a:t>
              </a:r>
              <a:endParaRPr/>
            </a:p>
          </p:txBody>
        </p:sp>
        <p:cxnSp>
          <p:nvCxnSpPr>
            <p:cNvPr id="148" name="Google Shape;148;p7"/>
            <p:cNvCxnSpPr/>
            <p:nvPr/>
          </p:nvCxnSpPr>
          <p:spPr>
            <a:xfrm>
              <a:off x="768202" y="4161863"/>
              <a:ext cx="1109224" cy="0"/>
            </a:xfrm>
            <a:prstGeom prst="straightConnector1">
              <a:avLst/>
            </a:prstGeom>
            <a:noFill/>
            <a:ln w="76200" cap="rnd" cmpd="sng">
              <a:solidFill>
                <a:srgbClr val="FF6B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3" name="Google Shape;153;p8"/>
          <p:cNvGraphicFramePr/>
          <p:nvPr>
            <p:extLst>
              <p:ext uri="{D42A27DB-BD31-4B8C-83A1-F6EECF244321}">
                <p14:modId xmlns:p14="http://schemas.microsoft.com/office/powerpoint/2010/main" val="3735416130"/>
              </p:ext>
            </p:extLst>
          </p:nvPr>
        </p:nvGraphicFramePr>
        <p:xfrm>
          <a:off x="338203" y="1640681"/>
          <a:ext cx="6186400" cy="3805075"/>
        </p:xfrm>
        <a:graphic>
          <a:graphicData uri="http://schemas.openxmlformats.org/drawingml/2006/table">
            <a:tbl>
              <a:tblPr firstRow="1" bandRow="1">
                <a:noFill/>
                <a:tableStyleId>{9CD98701-B124-4EF3-8448-65C995DFFD93}</a:tableStyleId>
              </a:tblPr>
              <a:tblGrid>
                <a:gridCol w="1060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3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0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3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940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프로젝트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 smtClean="0"/>
                        <a:t>CoCoa</a:t>
                      </a:r>
                      <a:endParaRPr lang="en-US" dirty="0" smtClean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aseline="0" dirty="0" smtClean="0"/>
                        <a:t>(</a:t>
                      </a:r>
                      <a:r>
                        <a:rPr lang="en-US" baseline="0" dirty="0" err="1" smtClean="0"/>
                        <a:t>Coading</a:t>
                      </a:r>
                      <a:r>
                        <a:rPr lang="en-US" baseline="0" dirty="0" smtClean="0"/>
                        <a:t> Coach)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기여도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5</a:t>
                      </a:r>
                      <a:r>
                        <a:rPr lang="ko-KR" altLang="en-US" dirty="0" smtClean="0"/>
                        <a:t>명 </a:t>
                      </a:r>
                      <a:r>
                        <a:rPr lang="en-US" altLang="ko-KR" dirty="0" smtClean="0"/>
                        <a:t>/ 33</a:t>
                      </a:r>
                      <a:r>
                        <a:rPr lang="en-US" dirty="0" smtClean="0"/>
                        <a:t>%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26262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940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역할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err="1" smtClean="0"/>
                        <a:t>백엔드</a:t>
                      </a:r>
                      <a:r>
                        <a:rPr lang="ko-KR" altLang="en-US" dirty="0" smtClean="0"/>
                        <a:t> 엔지니어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 dirty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사용언어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Java</a:t>
                      </a:r>
                      <a:r>
                        <a:rPr lang="en-US" baseline="0" dirty="0" smtClean="0"/>
                        <a:t> (spring) , </a:t>
                      </a:r>
                      <a:r>
                        <a:rPr lang="en-US" baseline="0" dirty="0" err="1" smtClean="0"/>
                        <a:t>js</a:t>
                      </a:r>
                      <a:r>
                        <a:rPr lang="en-US" baseline="0" dirty="0" smtClean="0"/>
                        <a:t> , </a:t>
                      </a:r>
                      <a:r>
                        <a:rPr lang="en-US" baseline="0" dirty="0" err="1" smtClean="0"/>
                        <a:t>mysql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968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기간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21.11.29 – 21.12.24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282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내용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</a:pP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초보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개발자를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위해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숙련된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코치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개발자들이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코딩을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1:1로 </a:t>
                      </a:r>
                      <a:r>
                        <a:rPr lang="en-US" altLang="ko-KR" sz="1400" b="0" i="0" u="none" strike="noStrike" cap="none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코칭</a:t>
                      </a:r>
                      <a:r>
                        <a:rPr lang="en-US" altLang="ko-KR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해주는</a:t>
                      </a:r>
                      <a:r>
                        <a:rPr lang="en-US" altLang="ko-KR" sz="1400" b="0" i="0" u="none" strike="noStrike" cap="none" baseline="0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400" b="0" i="0" u="none" strike="noStrike" cap="none" baseline="0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서비스</a:t>
                      </a:r>
                      <a:endParaRPr lang="en-US" altLang="ko-KR" sz="1400" b="0" i="0" u="none" strike="noStrike" cap="none" dirty="0" smtClean="0">
                        <a:solidFill>
                          <a:schemeClr val="dk1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</a:pPr>
                      <a:endParaRPr lang="en-US" sz="1400" b="0" i="0" u="none" strike="noStrike" cap="none" dirty="0" smtClean="0">
                        <a:solidFill>
                          <a:schemeClr val="dk1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</a:pPr>
                      <a:r>
                        <a:rPr lang="ko-KR" altLang="en-US" sz="14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초보 개발자들의 프로젝트 모집 서비스</a:t>
                      </a:r>
                      <a:endParaRPr dirty="0"/>
                    </a:p>
                  </a:txBody>
                  <a:tcPr marL="91450" marR="91450" marT="72000" marB="720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6901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링크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사이트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: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  <a:hlinkClick r:id="rId3"/>
                        </a:rPr>
                        <a:t>http://118.67.134.160:8080/cocoa/</a:t>
                      </a:r>
                      <a:endParaRPr lang="en-US" sz="1200" b="0" u="none" strike="noStrike" cap="none" dirty="0" smtClean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200" b="0" u="none" strike="noStrike" cap="none" dirty="0" smtClean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문서 구글 드라이브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: </a:t>
                      </a:r>
                      <a:r>
                        <a:rPr lang="en-US" altLang="ko-KR" sz="1200" b="0" u="none" strike="noStrike" cap="none" dirty="0" smtClean="0">
                          <a:solidFill>
                            <a:srgbClr val="262626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  <a:hlinkClick r:id="rId4"/>
                        </a:rPr>
                        <a:t>https://drive.google.com/drive/folders/1jWh1jJT7QA__FDkg81phAWSgaOpAFwqp</a:t>
                      </a:r>
                      <a:endParaRPr lang="en-US" altLang="ko-KR" sz="1200" b="0" u="none" strike="noStrike" cap="none" dirty="0" smtClean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0" u="none" strike="noStrike" cap="none" dirty="0">
                        <a:solidFill>
                          <a:srgbClr val="262626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54" name="Google Shape;154;p8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3. 프로젝트 및 수상</a:t>
            </a:r>
            <a:endParaRPr/>
          </a:p>
        </p:txBody>
      </p:sp>
      <p:sp>
        <p:nvSpPr>
          <p:cNvPr id="155" name="Google Shape;155;p8"/>
          <p:cNvSpPr/>
          <p:nvPr/>
        </p:nvSpPr>
        <p:spPr>
          <a:xfrm>
            <a:off x="338202" y="5963478"/>
            <a:ext cx="6186425" cy="3237672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6" name="Google Shape;156;p8"/>
          <p:cNvGrpSpPr/>
          <p:nvPr/>
        </p:nvGrpSpPr>
        <p:grpSpPr>
          <a:xfrm>
            <a:off x="338199" y="1208088"/>
            <a:ext cx="2002800" cy="312612"/>
            <a:chOff x="332652" y="4143997"/>
            <a:chExt cx="2002800" cy="312612"/>
          </a:xfrm>
        </p:grpSpPr>
        <p:sp>
          <p:nvSpPr>
            <p:cNvPr id="157" name="Google Shape;157;p8"/>
            <p:cNvSpPr/>
            <p:nvPr/>
          </p:nvSpPr>
          <p:spPr>
            <a:xfrm>
              <a:off x="332652" y="4210309"/>
              <a:ext cx="20028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주요 프로젝트 내역</a:t>
              </a:r>
              <a:endParaRPr/>
            </a:p>
          </p:txBody>
        </p:sp>
        <p:cxnSp>
          <p:nvCxnSpPr>
            <p:cNvPr id="158" name="Google Shape;158;p8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59" name="Google Shape;159;p8"/>
          <p:cNvGrpSpPr/>
          <p:nvPr/>
        </p:nvGrpSpPr>
        <p:grpSpPr>
          <a:xfrm>
            <a:off x="338175" y="5565737"/>
            <a:ext cx="3500471" cy="398325"/>
            <a:chOff x="332659" y="4143997"/>
            <a:chExt cx="2252700" cy="398325"/>
          </a:xfrm>
        </p:grpSpPr>
        <p:sp>
          <p:nvSpPr>
            <p:cNvPr id="160" name="Google Shape;160;p8"/>
            <p:cNvSpPr/>
            <p:nvPr/>
          </p:nvSpPr>
          <p:spPr>
            <a:xfrm>
              <a:off x="332659" y="4229722"/>
              <a:ext cx="2252700" cy="31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프로젝트 이미지 </a:t>
              </a:r>
              <a:r>
                <a:rPr lang="ko-KR" sz="1600" b="1" dirty="0">
                  <a:solidFill>
                    <a:srgbClr val="262626"/>
                  </a:solidFill>
                </a:rPr>
                <a:t>및 </a:t>
              </a:r>
              <a:r>
                <a:rPr lang="ko-KR" sz="1600" b="1" dirty="0" err="1">
                  <a:solidFill>
                    <a:srgbClr val="262626"/>
                  </a:solidFill>
                </a:rPr>
                <a:t>코드입력</a:t>
              </a:r>
              <a:endParaRPr dirty="0"/>
            </a:p>
          </p:txBody>
        </p:sp>
        <p:cxnSp>
          <p:nvCxnSpPr>
            <p:cNvPr id="161" name="Google Shape;161;p8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62" name="Google Shape;162;p8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63" name="Google Shape;163;p8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64" name="Google Shape;164;p8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99" y="5963478"/>
            <a:ext cx="6186404" cy="32808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 txBox="1">
            <a:spLocks noGrp="1"/>
          </p:cNvSpPr>
          <p:nvPr>
            <p:ph type="title"/>
          </p:nvPr>
        </p:nvSpPr>
        <p:spPr>
          <a:xfrm>
            <a:off x="106534" y="77728"/>
            <a:ext cx="671788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ko-KR">
                <a:latin typeface="Arial"/>
                <a:ea typeface="Arial"/>
                <a:cs typeface="Arial"/>
                <a:sym typeface="Arial"/>
              </a:rPr>
              <a:t>3. 프로젝트 및 수상</a:t>
            </a:r>
            <a:endParaRPr/>
          </a:p>
        </p:txBody>
      </p:sp>
      <p:sp>
        <p:nvSpPr>
          <p:cNvPr id="155" name="Google Shape;155;p8"/>
          <p:cNvSpPr/>
          <p:nvPr/>
        </p:nvSpPr>
        <p:spPr>
          <a:xfrm>
            <a:off x="334776" y="1424878"/>
            <a:ext cx="6186425" cy="3600575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9" name="Google Shape;159;p8"/>
          <p:cNvGrpSpPr/>
          <p:nvPr/>
        </p:nvGrpSpPr>
        <p:grpSpPr>
          <a:xfrm>
            <a:off x="338202" y="980234"/>
            <a:ext cx="3500471" cy="378920"/>
            <a:chOff x="332650" y="4143997"/>
            <a:chExt cx="2252700" cy="378920"/>
          </a:xfrm>
        </p:grpSpPr>
        <p:sp>
          <p:nvSpPr>
            <p:cNvPr id="160" name="Google Shape;160;p8"/>
            <p:cNvSpPr/>
            <p:nvPr/>
          </p:nvSpPr>
          <p:spPr>
            <a:xfrm>
              <a:off x="332650" y="4210317"/>
              <a:ext cx="2252700" cy="31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 dirty="0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프로젝트 이미지 </a:t>
              </a:r>
              <a:r>
                <a:rPr lang="ko-KR" sz="1600" b="1" dirty="0">
                  <a:solidFill>
                    <a:srgbClr val="262626"/>
                  </a:solidFill>
                </a:rPr>
                <a:t>및 </a:t>
              </a:r>
              <a:r>
                <a:rPr lang="ko-KR" sz="1600" b="1" dirty="0" err="1">
                  <a:solidFill>
                    <a:srgbClr val="262626"/>
                  </a:solidFill>
                </a:rPr>
                <a:t>코드입력</a:t>
              </a:r>
              <a:endParaRPr dirty="0"/>
            </a:p>
          </p:txBody>
        </p:sp>
        <p:cxnSp>
          <p:nvCxnSpPr>
            <p:cNvPr id="161" name="Google Shape;161;p8"/>
            <p:cNvCxnSpPr/>
            <p:nvPr/>
          </p:nvCxnSpPr>
          <p:spPr>
            <a:xfrm>
              <a:off x="359272" y="4143997"/>
              <a:ext cx="169788" cy="596"/>
            </a:xfrm>
            <a:prstGeom prst="straightConnector1">
              <a:avLst/>
            </a:prstGeom>
            <a:noFill/>
            <a:ln w="38100" cap="rnd" cmpd="sng">
              <a:solidFill>
                <a:srgbClr val="FF6B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grpSp>
        <p:nvGrpSpPr>
          <p:cNvPr id="162" name="Google Shape;162;p8"/>
          <p:cNvGrpSpPr/>
          <p:nvPr/>
        </p:nvGrpSpPr>
        <p:grpSpPr>
          <a:xfrm>
            <a:off x="4071311" y="304308"/>
            <a:ext cx="2658430" cy="338554"/>
            <a:chOff x="4071311" y="304308"/>
            <a:chExt cx="2658430" cy="338554"/>
          </a:xfrm>
        </p:grpSpPr>
        <p:sp>
          <p:nvSpPr>
            <p:cNvPr id="163" name="Google Shape;163;p8"/>
            <p:cNvSpPr txBox="1"/>
            <p:nvPr/>
          </p:nvSpPr>
          <p:spPr>
            <a:xfrm>
              <a:off x="4071311" y="342714"/>
              <a:ext cx="224664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1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서브타이틀</a:t>
              </a:r>
              <a:endParaRPr/>
            </a:p>
          </p:txBody>
        </p:sp>
        <p:sp>
          <p:nvSpPr>
            <p:cNvPr id="164" name="Google Shape;164;p8"/>
            <p:cNvSpPr txBox="1"/>
            <p:nvPr/>
          </p:nvSpPr>
          <p:spPr>
            <a:xfrm>
              <a:off x="6312661" y="304308"/>
              <a:ext cx="417080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600" b="1">
                  <a:solidFill>
                    <a:srgbClr val="FF6B00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1600" b="1">
                <a:solidFill>
                  <a:srgbClr val="FF6B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55;p8"/>
          <p:cNvSpPr/>
          <p:nvPr/>
        </p:nvSpPr>
        <p:spPr>
          <a:xfrm>
            <a:off x="334775" y="5567387"/>
            <a:ext cx="6186425" cy="3600575"/>
          </a:xfrm>
          <a:prstGeom prst="rect">
            <a:avLst/>
          </a:prstGeom>
          <a:solidFill>
            <a:srgbClr val="F5F5F5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75" y="1424878"/>
            <a:ext cx="6186425" cy="360057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75" y="5567387"/>
            <a:ext cx="6186425" cy="3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95778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멀티캠퍼스 뉴컬러">
      <a:dk1>
        <a:srgbClr val="000000"/>
      </a:dk1>
      <a:lt1>
        <a:srgbClr val="FFFFFF"/>
      </a:lt1>
      <a:dk2>
        <a:srgbClr val="003592"/>
      </a:dk2>
      <a:lt2>
        <a:srgbClr val="FF6B00"/>
      </a:lt2>
      <a:accent1>
        <a:srgbClr val="646569"/>
      </a:accent1>
      <a:accent2>
        <a:srgbClr val="DBD9D6"/>
      </a:accent2>
      <a:accent3>
        <a:srgbClr val="22B8B1"/>
      </a:accent3>
      <a:accent4>
        <a:srgbClr val="819FB1"/>
      </a:accent4>
      <a:accent5>
        <a:srgbClr val="14CEBC"/>
      </a:accent5>
      <a:accent6>
        <a:srgbClr val="EB6603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2622</TotalTime>
  <Words>951</Words>
  <Application>Microsoft Office PowerPoint</Application>
  <PresentationFormat>사용자 지정</PresentationFormat>
  <Paragraphs>178</Paragraphs>
  <Slides>15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Gothic A1 ExtraBold</vt:lpstr>
      <vt:lpstr>Noto Sans KR</vt:lpstr>
      <vt:lpstr>Malgun Gothic</vt:lpstr>
      <vt:lpstr>Arial</vt:lpstr>
      <vt:lpstr>1_Office 테마</vt:lpstr>
      <vt:lpstr>PowerPoint 프레젠테이션</vt:lpstr>
      <vt:lpstr>PowerPoint 프레젠테이션</vt:lpstr>
      <vt:lpstr>PowerPoint 프레젠테이션</vt:lpstr>
      <vt:lpstr>인적사항</vt:lpstr>
      <vt:lpstr>PowerPoint 프레젠테이션</vt:lpstr>
      <vt:lpstr>2. 프로그래밍 역량</vt:lpstr>
      <vt:lpstr>PowerPoint 프레젠테이션</vt:lpstr>
      <vt:lpstr>3. 프로젝트 및 수상</vt:lpstr>
      <vt:lpstr>3. 프로젝트 및 수상</vt:lpstr>
      <vt:lpstr>3. 프로젝트 및 수상</vt:lpstr>
      <vt:lpstr>3. 프로젝트 및 수상</vt:lpstr>
      <vt:lpstr>PowerPoint 프레젠테이션</vt:lpstr>
      <vt:lpstr>   PR</vt:lpstr>
      <vt:lpstr>   PR</vt:lpstr>
      <vt:lpstr>   PR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GyeongMin Kim</dc:creator>
  <cp:lastModifiedBy>user</cp:lastModifiedBy>
  <cp:revision>34</cp:revision>
  <dcterms:created xsi:type="dcterms:W3CDTF">2019-07-18T01:03:32Z</dcterms:created>
  <dcterms:modified xsi:type="dcterms:W3CDTF">2022-02-24T06:31:18Z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_SA">
    <vt:lpwstr>C:\Users\multicampus\OneDrive\전략사업3그룹\탬플릿\멀캠 표준템플릿_세로형.pptx</vt:lpwstr>
  </property>
</Properties>
</file>